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1" r:id="rId1"/>
  </p:sldMasterIdLst>
  <p:notesMasterIdLst>
    <p:notesMasterId r:id="rId58"/>
  </p:notesMasterIdLst>
  <p:sldIdLst>
    <p:sldId id="321" r:id="rId2"/>
    <p:sldId id="496" r:id="rId3"/>
    <p:sldId id="497" r:id="rId4"/>
    <p:sldId id="498" r:id="rId5"/>
    <p:sldId id="499" r:id="rId6"/>
    <p:sldId id="500" r:id="rId7"/>
    <p:sldId id="501" r:id="rId8"/>
    <p:sldId id="502" r:id="rId9"/>
    <p:sldId id="503" r:id="rId10"/>
    <p:sldId id="504" r:id="rId11"/>
    <p:sldId id="505" r:id="rId12"/>
    <p:sldId id="506" r:id="rId13"/>
    <p:sldId id="507" r:id="rId14"/>
    <p:sldId id="508" r:id="rId15"/>
    <p:sldId id="509" r:id="rId16"/>
    <p:sldId id="510" r:id="rId17"/>
    <p:sldId id="511" r:id="rId18"/>
    <p:sldId id="512" r:id="rId19"/>
    <p:sldId id="513" r:id="rId20"/>
    <p:sldId id="514" r:id="rId21"/>
    <p:sldId id="515" r:id="rId22"/>
    <p:sldId id="516" r:id="rId23"/>
    <p:sldId id="517" r:id="rId24"/>
    <p:sldId id="518" r:id="rId25"/>
    <p:sldId id="519" r:id="rId26"/>
    <p:sldId id="520" r:id="rId27"/>
    <p:sldId id="521" r:id="rId28"/>
    <p:sldId id="522" r:id="rId29"/>
    <p:sldId id="523" r:id="rId30"/>
    <p:sldId id="524" r:id="rId31"/>
    <p:sldId id="525" r:id="rId32"/>
    <p:sldId id="449" r:id="rId33"/>
    <p:sldId id="451" r:id="rId34"/>
    <p:sldId id="452" r:id="rId35"/>
    <p:sldId id="478" r:id="rId36"/>
    <p:sldId id="462" r:id="rId37"/>
    <p:sldId id="479" r:id="rId38"/>
    <p:sldId id="480" r:id="rId39"/>
    <p:sldId id="481" r:id="rId40"/>
    <p:sldId id="463" r:id="rId41"/>
    <p:sldId id="464" r:id="rId42"/>
    <p:sldId id="465" r:id="rId43"/>
    <p:sldId id="482" r:id="rId44"/>
    <p:sldId id="466" r:id="rId45"/>
    <p:sldId id="467" r:id="rId46"/>
    <p:sldId id="468" r:id="rId47"/>
    <p:sldId id="483" r:id="rId48"/>
    <p:sldId id="486" r:id="rId49"/>
    <p:sldId id="484" r:id="rId50"/>
    <p:sldId id="485" r:id="rId51"/>
    <p:sldId id="469" r:id="rId52"/>
    <p:sldId id="470" r:id="rId53"/>
    <p:sldId id="471" r:id="rId54"/>
    <p:sldId id="472" r:id="rId55"/>
    <p:sldId id="473" r:id="rId56"/>
    <p:sldId id="474" r:id="rId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177" autoAdjust="0"/>
    <p:restoredTop sz="80920" autoAdjust="0"/>
  </p:normalViewPr>
  <p:slideViewPr>
    <p:cSldViewPr snapToGrid="0" snapToObjects="1">
      <p:cViewPr varScale="1">
        <p:scale>
          <a:sx n="80" d="100"/>
          <a:sy n="80" d="100"/>
        </p:scale>
        <p:origin x="1216"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notesMaster" Target="notesMasters/notesMaster1.xml"/><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64689A9-5115-5543-A4C4-A1685A5BC041}" type="datetimeFigureOut">
              <a:rPr lang="en-US" smtClean="0"/>
              <a:t>4/3/18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FFC1B1-C127-1346-A266-1EDDA58C4DBC}" type="slidenum">
              <a:rPr lang="en-US" smtClean="0"/>
              <a:t>‹#›</a:t>
            </a:fld>
            <a:endParaRPr lang="en-US"/>
          </a:p>
        </p:txBody>
      </p:sp>
    </p:spTree>
    <p:extLst>
      <p:ext uri="{BB962C8B-B14F-4D97-AF65-F5344CB8AC3E}">
        <p14:creationId xmlns:p14="http://schemas.microsoft.com/office/powerpoint/2010/main" val="214133667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1</a:t>
            </a:fld>
            <a:endParaRPr lang="en-US"/>
          </a:p>
        </p:txBody>
      </p:sp>
    </p:spTree>
    <p:extLst>
      <p:ext uri="{BB962C8B-B14F-4D97-AF65-F5344CB8AC3E}">
        <p14:creationId xmlns:p14="http://schemas.microsoft.com/office/powerpoint/2010/main" val="3441604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F6E317-3B26-B34F-9FF3-88B4DF9D7163}" type="slidenum">
              <a:rPr lang="en-US" smtClean="0"/>
              <a:t>26</a:t>
            </a:fld>
            <a:endParaRPr lang="en-US"/>
          </a:p>
        </p:txBody>
      </p:sp>
    </p:spTree>
    <p:extLst>
      <p:ext uri="{BB962C8B-B14F-4D97-AF65-F5344CB8AC3E}">
        <p14:creationId xmlns:p14="http://schemas.microsoft.com/office/powerpoint/2010/main" val="324084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F6E317-3B26-B34F-9FF3-88B4DF9D7163}" type="slidenum">
              <a:rPr lang="en-US" smtClean="0"/>
              <a:t>54</a:t>
            </a:fld>
            <a:endParaRPr lang="en-US"/>
          </a:p>
        </p:txBody>
      </p:sp>
    </p:spTree>
    <p:extLst>
      <p:ext uri="{BB962C8B-B14F-4D97-AF65-F5344CB8AC3E}">
        <p14:creationId xmlns:p14="http://schemas.microsoft.com/office/powerpoint/2010/main" val="2106751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F6E317-3B26-B34F-9FF3-88B4DF9D7163}" type="slidenum">
              <a:rPr lang="en-US" smtClean="0"/>
              <a:t>55</a:t>
            </a:fld>
            <a:endParaRPr lang="en-US"/>
          </a:p>
        </p:txBody>
      </p:sp>
    </p:spTree>
    <p:extLst>
      <p:ext uri="{BB962C8B-B14F-4D97-AF65-F5344CB8AC3E}">
        <p14:creationId xmlns:p14="http://schemas.microsoft.com/office/powerpoint/2010/main" val="1259702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Non-linear here implies organizational relationship </a:t>
            </a:r>
          </a:p>
          <a:p>
            <a:r>
              <a:rPr lang="en-US" dirty="0" smtClean="0"/>
              <a:t>Richer than simple before/after relationship</a:t>
            </a:r>
          </a:p>
          <a:p>
            <a:endParaRPr lang="en-US" dirty="0"/>
          </a:p>
        </p:txBody>
      </p:sp>
      <p:sp>
        <p:nvSpPr>
          <p:cNvPr id="4" name="Slide Number Placeholder 3"/>
          <p:cNvSpPr>
            <a:spLocks noGrp="1"/>
          </p:cNvSpPr>
          <p:nvPr>
            <p:ph type="sldNum" sz="quarter" idx="10"/>
          </p:nvPr>
        </p:nvSpPr>
        <p:spPr/>
        <p:txBody>
          <a:bodyPr/>
          <a:lstStyle/>
          <a:p>
            <a:fld id="{D9F6E317-3B26-B34F-9FF3-88B4DF9D7163}" type="slidenum">
              <a:rPr lang="en-US" smtClean="0"/>
              <a:t>3</a:t>
            </a:fld>
            <a:endParaRPr lang="en-US"/>
          </a:p>
        </p:txBody>
      </p:sp>
    </p:spTree>
    <p:extLst>
      <p:ext uri="{BB962C8B-B14F-4D97-AF65-F5344CB8AC3E}">
        <p14:creationId xmlns:p14="http://schemas.microsoft.com/office/powerpoint/2010/main" val="614981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a:t>
            </a:r>
            <a:r>
              <a:rPr lang="en-US" baseline="0" dirty="0" smtClean="0"/>
              <a:t> element in the tree has a parent element , and 0 or more children.</a:t>
            </a:r>
          </a:p>
          <a:p>
            <a:endParaRPr lang="en-US" dirty="0"/>
          </a:p>
        </p:txBody>
      </p:sp>
      <p:sp>
        <p:nvSpPr>
          <p:cNvPr id="4" name="Slide Number Placeholder 3"/>
          <p:cNvSpPr>
            <a:spLocks noGrp="1"/>
          </p:cNvSpPr>
          <p:nvPr>
            <p:ph type="sldNum" sz="quarter" idx="10"/>
          </p:nvPr>
        </p:nvSpPr>
        <p:spPr/>
        <p:txBody>
          <a:bodyPr/>
          <a:lstStyle/>
          <a:p>
            <a:fld id="{D9F6E317-3B26-B34F-9FF3-88B4DF9D7163}" type="slidenum">
              <a:rPr lang="en-US" smtClean="0"/>
              <a:t>4</a:t>
            </a:fld>
            <a:endParaRPr lang="en-US"/>
          </a:p>
        </p:txBody>
      </p:sp>
    </p:spTree>
    <p:extLst>
      <p:ext uri="{BB962C8B-B14F-4D97-AF65-F5344CB8AC3E}">
        <p14:creationId xmlns:p14="http://schemas.microsoft.com/office/powerpoint/2010/main" val="1644982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F6E317-3B26-B34F-9FF3-88B4DF9D7163}" type="slidenum">
              <a:rPr lang="en-US" smtClean="0"/>
              <a:t>12</a:t>
            </a:fld>
            <a:endParaRPr lang="en-US"/>
          </a:p>
        </p:txBody>
      </p:sp>
    </p:spTree>
    <p:extLst>
      <p:ext uri="{BB962C8B-B14F-4D97-AF65-F5344CB8AC3E}">
        <p14:creationId xmlns:p14="http://schemas.microsoft.com/office/powerpoint/2010/main" val="620568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binary tree: every node, other than leaves have two children.</a:t>
            </a:r>
            <a:r>
              <a:rPr lang="en-US" baseline="0" dirty="0" smtClean="0"/>
              <a:t> </a:t>
            </a:r>
          </a:p>
          <a:p>
            <a:r>
              <a:rPr lang="en-US" sz="1200" b="0" i="0" kern="1200" dirty="0" smtClean="0">
                <a:solidFill>
                  <a:schemeClr val="tx1"/>
                </a:solidFill>
                <a:effectLst/>
                <a:latin typeface="+mn-lt"/>
                <a:ea typeface="+mn-ea"/>
                <a:cs typeface="+mn-cs"/>
              </a:rPr>
              <a:t>A </a:t>
            </a:r>
            <a:r>
              <a:rPr lang="en-US" sz="1200" b="1" i="0" kern="1200" dirty="0" smtClean="0">
                <a:solidFill>
                  <a:schemeClr val="tx1"/>
                </a:solidFill>
                <a:effectLst/>
                <a:latin typeface="+mn-lt"/>
                <a:ea typeface="+mn-ea"/>
                <a:cs typeface="+mn-cs"/>
              </a:rPr>
              <a:t>complete binary tree</a:t>
            </a:r>
            <a:r>
              <a:rPr lang="en-US" sz="1200" b="0" i="0" kern="1200" dirty="0" smtClean="0">
                <a:solidFill>
                  <a:schemeClr val="tx1"/>
                </a:solidFill>
                <a:effectLst/>
                <a:latin typeface="+mn-lt"/>
                <a:ea typeface="+mn-ea"/>
                <a:cs typeface="+mn-cs"/>
              </a:rPr>
              <a:t> is </a:t>
            </a:r>
            <a:r>
              <a:rPr lang="en-US" sz="1200" b="0" i="0" kern="1200" dirty="0" smtClean="0">
                <a:solidFill>
                  <a:schemeClr val="tx1"/>
                </a:solidFill>
                <a:effectLst/>
                <a:latin typeface="+mn-lt"/>
                <a:ea typeface="+mn-ea"/>
                <a:cs typeface="+mn-cs"/>
              </a:rPr>
              <a:t>a </a:t>
            </a:r>
            <a:r>
              <a:rPr lang="en-US" sz="1200" b="1" i="0" kern="1200" dirty="0" smtClean="0">
                <a:solidFill>
                  <a:schemeClr val="tx1"/>
                </a:solidFill>
                <a:effectLst/>
                <a:latin typeface="+mn-lt"/>
                <a:ea typeface="+mn-ea"/>
                <a:cs typeface="+mn-cs"/>
              </a:rPr>
              <a:t>binary </a:t>
            </a:r>
            <a:r>
              <a:rPr lang="en-US" sz="1200" b="1" i="0" kern="1200" dirty="0" smtClean="0">
                <a:solidFill>
                  <a:schemeClr val="tx1"/>
                </a:solidFill>
                <a:effectLst/>
                <a:latin typeface="+mn-lt"/>
                <a:ea typeface="+mn-ea"/>
                <a:cs typeface="+mn-cs"/>
              </a:rPr>
              <a:t>tree</a:t>
            </a:r>
            <a:r>
              <a:rPr lang="en-US" sz="1200" b="0" i="0" kern="1200" dirty="0" smtClean="0">
                <a:solidFill>
                  <a:schemeClr val="tx1"/>
                </a:solidFill>
                <a:effectLst/>
                <a:latin typeface="+mn-lt"/>
                <a:ea typeface="+mn-ea"/>
                <a:cs typeface="+mn-cs"/>
              </a:rPr>
              <a:t> in which every level, except possibly the last, is completely filled, and all nodes are as far left as possible.</a:t>
            </a:r>
            <a:endParaRPr lang="en-US" dirty="0"/>
          </a:p>
        </p:txBody>
      </p:sp>
      <p:sp>
        <p:nvSpPr>
          <p:cNvPr id="4" name="Slide Number Placeholder 3"/>
          <p:cNvSpPr>
            <a:spLocks noGrp="1"/>
          </p:cNvSpPr>
          <p:nvPr>
            <p:ph type="sldNum" sz="quarter" idx="10"/>
          </p:nvPr>
        </p:nvSpPr>
        <p:spPr/>
        <p:txBody>
          <a:bodyPr/>
          <a:lstStyle/>
          <a:p>
            <a:fld id="{D9F6E317-3B26-B34F-9FF3-88B4DF9D7163}" type="slidenum">
              <a:rPr lang="en-US" smtClean="0"/>
              <a:t>13</a:t>
            </a:fld>
            <a:endParaRPr lang="en-US"/>
          </a:p>
        </p:txBody>
      </p:sp>
    </p:spTree>
    <p:extLst>
      <p:ext uri="{BB962C8B-B14F-4D97-AF65-F5344CB8AC3E}">
        <p14:creationId xmlns:p14="http://schemas.microsoft.com/office/powerpoint/2010/main" val="1943746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F6E317-3B26-B34F-9FF3-88B4DF9D7163}" type="slidenum">
              <a:rPr lang="en-US" smtClean="0"/>
              <a:t>14</a:t>
            </a:fld>
            <a:endParaRPr lang="en-US"/>
          </a:p>
        </p:txBody>
      </p:sp>
    </p:spTree>
    <p:extLst>
      <p:ext uri="{BB962C8B-B14F-4D97-AF65-F5344CB8AC3E}">
        <p14:creationId xmlns:p14="http://schemas.microsoft.com/office/powerpoint/2010/main" val="794987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F6E317-3B26-B34F-9FF3-88B4DF9D7163}" type="slidenum">
              <a:rPr lang="en-US" smtClean="0"/>
              <a:t>20</a:t>
            </a:fld>
            <a:endParaRPr lang="en-US"/>
          </a:p>
        </p:txBody>
      </p:sp>
    </p:spTree>
    <p:extLst>
      <p:ext uri="{BB962C8B-B14F-4D97-AF65-F5344CB8AC3E}">
        <p14:creationId xmlns:p14="http://schemas.microsoft.com/office/powerpoint/2010/main" val="791117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F6E317-3B26-B34F-9FF3-88B4DF9D7163}" type="slidenum">
              <a:rPr lang="en-US" smtClean="0"/>
              <a:t>21</a:t>
            </a:fld>
            <a:endParaRPr lang="en-US"/>
          </a:p>
        </p:txBody>
      </p:sp>
    </p:spTree>
    <p:extLst>
      <p:ext uri="{BB962C8B-B14F-4D97-AF65-F5344CB8AC3E}">
        <p14:creationId xmlns:p14="http://schemas.microsoft.com/office/powerpoint/2010/main" val="167112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D9F6E317-3B26-B34F-9FF3-88B4DF9D7163}" type="slidenum">
              <a:rPr lang="en-US" smtClean="0"/>
              <a:t>25</a:t>
            </a:fld>
            <a:endParaRPr lang="en-US"/>
          </a:p>
        </p:txBody>
      </p:sp>
    </p:spTree>
    <p:extLst>
      <p:ext uri="{BB962C8B-B14F-4D97-AF65-F5344CB8AC3E}">
        <p14:creationId xmlns:p14="http://schemas.microsoft.com/office/powerpoint/2010/main" val="728773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3124200"/>
            <a:ext cx="6477000" cy="1914144"/>
          </a:xfrm>
          <a:prstGeom prst="rect">
            <a:avLst/>
          </a:prstGeom>
        </p:spPr>
        <p:txBody>
          <a:bodyPr vert="horz" lIns="45720" tIns="0" rIns="45720" bIns="0" rtlCol="0" anchor="b" anchorCtr="0">
            <a:noAutofit/>
          </a:bodyPr>
          <a:lstStyle>
            <a:lvl1pPr algn="l" defTabSz="914400" rtl="0" eaLnBrk="1" latinLnBrk="0" hangingPunct="1">
              <a:lnSpc>
                <a:spcPts val="5000"/>
              </a:lnSpc>
              <a:spcBef>
                <a:spcPct val="0"/>
              </a:spcBef>
              <a:buNone/>
              <a:defRPr sz="4600" kern="1200">
                <a:solidFill>
                  <a:schemeClr val="tx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2209800" y="5056632"/>
            <a:ext cx="6477000" cy="1174088"/>
          </a:xfrm>
        </p:spPr>
        <p:txBody>
          <a:bodyPr vert="horz" lIns="91440" tIns="0" rIns="45720" bIns="0" rtlCol="0">
            <a:normAutofit/>
          </a:bodyPr>
          <a:lstStyle>
            <a:lvl1pPr marL="0" indent="0" algn="l" defTabSz="914400" rtl="0" eaLnBrk="1" latinLnBrk="0" hangingPunct="1">
              <a:lnSpc>
                <a:spcPts val="2600"/>
              </a:lnSpc>
              <a:spcBef>
                <a:spcPts val="0"/>
              </a:spcBef>
              <a:buSzPct val="90000"/>
              <a:buFontTx/>
              <a:buNone/>
              <a:defRPr sz="2200" kern="1200">
                <a:solidFill>
                  <a:schemeClr val="tx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57200" y="6300216"/>
            <a:ext cx="1984248" cy="274320"/>
          </a:xfrm>
        </p:spPr>
        <p:txBody>
          <a:bodyPr vert="horz" lIns="91440" tIns="45720" rIns="91440" bIns="45720" rtlCol="0" anchor="ctr"/>
          <a:lstStyle>
            <a:lvl1pPr marL="0" algn="l" defTabSz="914400" rtl="0" eaLnBrk="1" latinLnBrk="0" hangingPunct="1">
              <a:defRPr sz="1100" kern="1200">
                <a:solidFill>
                  <a:schemeClr val="tx1"/>
                </a:solidFill>
                <a:latin typeface="Rockwell" pitchFamily="18" charset="0"/>
                <a:ea typeface="+mn-ea"/>
                <a:cs typeface="+mn-cs"/>
              </a:defRPr>
            </a:lvl1pPr>
          </a:lstStyle>
          <a:p>
            <a:fld id="{A3311F65-7944-EB4B-BE43-993B0D15CC72}" type="datetimeFigureOut">
              <a:rPr lang="en-US" smtClean="0"/>
              <a:t>4/3/18</a:t>
            </a:fld>
            <a:endParaRPr lang="en-US"/>
          </a:p>
        </p:txBody>
      </p:sp>
      <p:sp>
        <p:nvSpPr>
          <p:cNvPr id="5" name="Footer Placeholder 4"/>
          <p:cNvSpPr>
            <a:spLocks noGrp="1"/>
          </p:cNvSpPr>
          <p:nvPr>
            <p:ph type="ftr" sz="quarter" idx="11"/>
          </p:nvPr>
        </p:nvSpPr>
        <p:spPr>
          <a:xfrm>
            <a:off x="3959352" y="6300216"/>
            <a:ext cx="3813048" cy="274320"/>
          </a:xfrm>
        </p:spPr>
        <p:txBody>
          <a:bodyPr vert="horz" lIns="91440" tIns="45720" rIns="91440" bIns="45720" rtlCol="0" anchor="ctr"/>
          <a:lstStyle>
            <a:lvl1pPr marL="0" algn="l" defTabSz="914400" rtl="0" eaLnBrk="1" latinLnBrk="0" hangingPunct="1">
              <a:defRPr sz="1100" kern="1200">
                <a:solidFill>
                  <a:schemeClr val="tx1"/>
                </a:solidFill>
                <a:latin typeface="Rockwell" pitchFamily="18" charset="0"/>
                <a:ea typeface="+mn-ea"/>
                <a:cs typeface="+mn-cs"/>
              </a:defRPr>
            </a:lvl1pPr>
          </a:lstStyle>
          <a:p>
            <a:endParaRPr lang="en-US"/>
          </a:p>
        </p:txBody>
      </p:sp>
      <p:sp>
        <p:nvSpPr>
          <p:cNvPr id="6" name="Slide Number Placeholder 5"/>
          <p:cNvSpPr>
            <a:spLocks noGrp="1"/>
          </p:cNvSpPr>
          <p:nvPr>
            <p:ph type="sldNum" sz="quarter" idx="12"/>
          </p:nvPr>
        </p:nvSpPr>
        <p:spPr>
          <a:xfrm>
            <a:off x="8275320" y="6300216"/>
            <a:ext cx="685800" cy="274320"/>
          </a:xfrm>
        </p:spPr>
        <p:txBody>
          <a:bodyPr vert="horz" lIns="91440" tIns="45720" rIns="91440" bIns="45720" rtlCol="0" anchor="ctr"/>
          <a:lstStyle>
            <a:lvl1pPr marL="0" algn="r" defTabSz="914400" rtl="0" eaLnBrk="1" latinLnBrk="0" hangingPunct="1">
              <a:defRPr sz="1100" kern="1200">
                <a:solidFill>
                  <a:schemeClr val="tx1"/>
                </a:solidFill>
                <a:latin typeface="Rockwell" pitchFamily="18" charset="0"/>
                <a:ea typeface="+mn-ea"/>
                <a:cs typeface="+mn-cs"/>
              </a:defRPr>
            </a:lvl1pPr>
          </a:lstStyle>
          <a:p>
            <a:fld id="{683EDF41-7569-8847-B89F-D1E7A7097814}"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503238"/>
            <a:ext cx="7313613" cy="868362"/>
          </a:xfrm>
          <a:prstGeom prst="rect">
            <a:avLst/>
          </a:prstGeom>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fld id="{A3311F65-7944-EB4B-BE43-993B0D15CC72}" type="datetimeFigureOut">
              <a:rPr lang="en-US" smtClean="0"/>
              <a:t>4/3/18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sp>
        <p:nvSpPr>
          <p:cNvPr id="11" name="Content Placeholder 2"/>
          <p:cNvSpPr>
            <a:spLocks noGrp="1"/>
          </p:cNvSpPr>
          <p:nvPr>
            <p:ph sz="half" idx="14"/>
          </p:nvPr>
        </p:nvSpPr>
        <p:spPr>
          <a:xfrm>
            <a:off x="4645152" y="1735138"/>
            <a:ext cx="3566160" cy="1920240"/>
          </a:xfrm>
        </p:spPr>
        <p:txBody>
          <a:bodyPr/>
          <a:lstStyle>
            <a:lvl1pPr>
              <a:defRPr sz="2200"/>
            </a:lvl1pPr>
            <a:lvl2pPr>
              <a:defRPr sz="2000"/>
            </a:lvl2pPr>
            <a:lvl3pPr>
              <a:defRPr sz="1800"/>
            </a:lvl3pPr>
            <a:lvl4pPr>
              <a:defRPr sz="1800"/>
            </a:lvl4pPr>
            <a:lvl5pPr>
              <a:defRPr sz="1800"/>
            </a:lvl5pPr>
            <a:lvl6pPr marL="2290763" indent="-344488">
              <a:tabLst/>
              <a:defRPr sz="1800"/>
            </a:lvl6pPr>
            <a:lvl7pPr marL="2290763" indent="-344488">
              <a:tabLst/>
              <a:defRPr sz="1800"/>
            </a:lvl7pPr>
            <a:lvl8pPr marL="2290763" indent="-344488">
              <a:tabLst/>
              <a:defRPr sz="1800"/>
            </a:lvl8pPr>
            <a:lvl9pPr marL="2290763" indent="-344488">
              <a:tabLst/>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2" name="Content Placeholder 2"/>
          <p:cNvSpPr>
            <a:spLocks noGrp="1"/>
          </p:cNvSpPr>
          <p:nvPr>
            <p:ph sz="half" idx="15"/>
          </p:nvPr>
        </p:nvSpPr>
        <p:spPr>
          <a:xfrm>
            <a:off x="4645152"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0" name="Content Placeholder 2"/>
          <p:cNvSpPr>
            <a:spLocks noGrp="1"/>
          </p:cNvSpPr>
          <p:nvPr>
            <p:ph sz="half" idx="1"/>
          </p:nvPr>
        </p:nvSpPr>
        <p:spPr>
          <a:xfrm>
            <a:off x="9144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503238"/>
            <a:ext cx="7313613" cy="868362"/>
          </a:xfrm>
          <a:prstGeom prst="rect">
            <a:avLst/>
          </a:prstGeom>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8"/>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A3311F65-7944-EB4B-BE43-993B0D15CC72}" type="datetimeFigureOut">
              <a:rPr lang="en-US" smtClean="0"/>
              <a:t>4/3/18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sp>
        <p:nvSpPr>
          <p:cNvPr id="8" name="Content Placeholder 2"/>
          <p:cNvSpPr>
            <a:spLocks noGrp="1"/>
          </p:cNvSpPr>
          <p:nvPr>
            <p:ph sz="half" idx="13"/>
          </p:nvPr>
        </p:nvSpPr>
        <p:spPr>
          <a:xfrm>
            <a:off x="914400"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1" name="Content Placeholder 2"/>
          <p:cNvSpPr>
            <a:spLocks noGrp="1"/>
          </p:cNvSpPr>
          <p:nvPr>
            <p:ph sz="half" idx="14"/>
          </p:nvPr>
        </p:nvSpPr>
        <p:spPr>
          <a:xfrm>
            <a:off x="4645152" y="1735138"/>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2" name="Content Placeholder 2"/>
          <p:cNvSpPr>
            <a:spLocks noGrp="1"/>
          </p:cNvSpPr>
          <p:nvPr>
            <p:ph sz="half" idx="15"/>
          </p:nvPr>
        </p:nvSpPr>
        <p:spPr>
          <a:xfrm>
            <a:off x="4645152"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503238"/>
            <a:ext cx="7313613" cy="868362"/>
          </a:xfrm>
          <a:prstGeom prst="rect">
            <a:avLst/>
          </a:prstGeom>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A3311F65-7944-EB4B-BE43-993B0D15CC72}" type="datetimeFigureOut">
              <a:rPr lang="en-US" smtClean="0"/>
              <a:t>4/3/18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311F65-7944-EB4B-BE43-993B0D15CC72}" type="datetimeFigureOut">
              <a:rPr lang="en-US" smtClean="0"/>
              <a:t>4/3/18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690048"/>
            <a:ext cx="3563938" cy="1162050"/>
          </a:xfrm>
          <a:prstGeom prst="rect">
            <a:avLst/>
          </a:prstGeom>
        </p:spPr>
        <p:txBody>
          <a:bodyPr tIns="0" bIns="0" anchor="b"/>
          <a:lstStyle>
            <a:lvl1pPr algn="l">
              <a:lnSpc>
                <a:spcPts val="4600"/>
              </a:lnSpc>
              <a:defRPr sz="4200" b="1"/>
            </a:lvl1pPr>
          </a:lstStyle>
          <a:p>
            <a:r>
              <a:rPr lang="en-US" smtClean="0"/>
              <a:t>Click to edit Master title style</a:t>
            </a:r>
            <a:endParaRPr/>
          </a:p>
        </p:txBody>
      </p:sp>
      <p:sp>
        <p:nvSpPr>
          <p:cNvPr id="3" name="Content Placeholder 2"/>
          <p:cNvSpPr>
            <a:spLocks noGrp="1"/>
          </p:cNvSpPr>
          <p:nvPr>
            <p:ph idx="1"/>
          </p:nvPr>
        </p:nvSpPr>
        <p:spPr>
          <a:xfrm>
            <a:off x="4667250" y="368490"/>
            <a:ext cx="3566160" cy="5627498"/>
          </a:xfrm>
        </p:spPr>
        <p:txBody>
          <a:bodyPr/>
          <a:lstStyle>
            <a:lvl1pPr>
              <a:defRPr sz="2200"/>
            </a:lvl1pPr>
            <a:lvl2pPr>
              <a:defRPr sz="2000"/>
            </a:lvl2pPr>
            <a:lvl3pPr>
              <a:defRPr sz="1800"/>
            </a:lvl3pPr>
            <a:lvl4pPr>
              <a:defRPr sz="1800"/>
            </a:lvl4pPr>
            <a:lvl5pPr>
              <a:defRPr sz="1800"/>
            </a:lvl5pPr>
            <a:lvl6pPr>
              <a:defRPr sz="2000"/>
            </a:lvl6pPr>
            <a:lvl7pPr marL="2290763" indent="-344488">
              <a:defRPr sz="2000"/>
            </a:lvl7pPr>
            <a:lvl8pPr marL="2290763" indent="-344488">
              <a:defRPr sz="2000"/>
            </a:lvl8pPr>
            <a:lvl9pPr marL="2290763" indent="-344488">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914398" y="2866030"/>
            <a:ext cx="3563938"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311F65-7944-EB4B-BE43-993B0D15CC72}" type="datetimeFigureOut">
              <a:rPr lang="en-US" smtClean="0"/>
              <a:t>4/3/18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17546" y="1524000"/>
            <a:ext cx="3566160" cy="1162050"/>
          </a:xfrm>
          <a:prstGeom prst="rect">
            <a:avLst/>
          </a:prstGeom>
        </p:spPr>
        <p:txBody>
          <a:bodyPr tIns="0" bIns="0" anchor="b"/>
          <a:lstStyle>
            <a:lvl1pPr algn="l">
              <a:lnSpc>
                <a:spcPts val="4600"/>
              </a:lnSpc>
              <a:defRPr sz="4200" b="1"/>
            </a:lvl1pPr>
          </a:lstStyle>
          <a:p>
            <a:r>
              <a:rPr lang="en-US" smtClean="0"/>
              <a:t>Click to edit Master title style</a:t>
            </a:r>
            <a:endParaRPr/>
          </a:p>
        </p:txBody>
      </p:sp>
      <p:sp>
        <p:nvSpPr>
          <p:cNvPr id="4" name="Text Placeholder 3"/>
          <p:cNvSpPr>
            <a:spLocks noGrp="1"/>
          </p:cNvSpPr>
          <p:nvPr>
            <p:ph type="body" sz="half" idx="2"/>
          </p:nvPr>
        </p:nvSpPr>
        <p:spPr>
          <a:xfrm>
            <a:off x="5017544" y="2699982"/>
            <a:ext cx="3566160"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311F65-7944-EB4B-BE43-993B0D15CC72}" type="datetimeFigureOut">
              <a:rPr lang="en-US" smtClean="0"/>
              <a:t>4/3/18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grpSp>
        <p:nvGrpSpPr>
          <p:cNvPr id="3" name="Group 7"/>
          <p:cNvGrpSpPr/>
          <p:nvPr/>
        </p:nvGrpSpPr>
        <p:grpSpPr>
          <a:xfrm rot="21421631">
            <a:off x="629028" y="505650"/>
            <a:ext cx="3850925" cy="5516274"/>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Picture Placeholder 9"/>
          <p:cNvSpPr>
            <a:spLocks noGrp="1"/>
          </p:cNvSpPr>
          <p:nvPr>
            <p:ph type="pic" sz="quarter" idx="14"/>
          </p:nvPr>
        </p:nvSpPr>
        <p:spPr>
          <a:xfrm rot="21421631">
            <a:off x="808793" y="667560"/>
            <a:ext cx="3468664" cy="5124723"/>
          </a:xfrm>
          <a:solidFill>
            <a:schemeClr val="bg1">
              <a:lumMod val="85000"/>
            </a:schemeClr>
          </a:solidFill>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grpSp>
        <p:nvGrpSpPr>
          <p:cNvPr id="3" name="Group 13"/>
          <p:cNvGrpSpPr/>
          <p:nvPr/>
        </p:nvGrpSpPr>
        <p:grpSpPr>
          <a:xfrm rot="21214351">
            <a:off x="313409" y="3520798"/>
            <a:ext cx="4088024" cy="3026020"/>
            <a:chOff x="1524000" y="381000"/>
            <a:chExt cx="3657600" cy="4737978"/>
          </a:xfrm>
        </p:grpSpPr>
        <p:sp>
          <p:nvSpPr>
            <p:cNvPr id="15" name="Rectangle 14"/>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7" name="Picture Placeholder 9"/>
          <p:cNvSpPr>
            <a:spLocks noGrp="1"/>
          </p:cNvSpPr>
          <p:nvPr>
            <p:ph type="pic" sz="quarter" idx="16"/>
          </p:nvPr>
        </p:nvSpPr>
        <p:spPr>
          <a:xfrm rot="21214351">
            <a:off x="491057" y="3682579"/>
            <a:ext cx="3704109" cy="2697083"/>
          </a:xfrm>
          <a:solidFill>
            <a:schemeClr val="bg1">
              <a:lumMod val="85000"/>
            </a:schemeClr>
          </a:solidFill>
        </p:spPr>
        <p:txBody>
          <a:bodyPr/>
          <a:lstStyle>
            <a:lvl1pPr>
              <a:buNone/>
              <a:defRPr/>
            </a:lvl1pPr>
          </a:lstStyle>
          <a:p>
            <a:r>
              <a:rPr lang="en-US" smtClean="0"/>
              <a:t>Drag picture to placeholder or click icon to add</a:t>
            </a:r>
            <a:endParaRPr/>
          </a:p>
        </p:txBody>
      </p:sp>
      <p:grpSp>
        <p:nvGrpSpPr>
          <p:cNvPr id="8" name="Group 9"/>
          <p:cNvGrpSpPr/>
          <p:nvPr/>
        </p:nvGrpSpPr>
        <p:grpSpPr>
          <a:xfrm rot="232774">
            <a:off x="169481" y="241256"/>
            <a:ext cx="4088024" cy="3026020"/>
            <a:chOff x="1524000" y="381000"/>
            <a:chExt cx="3657600" cy="4737978"/>
          </a:xfrm>
        </p:grpSpPr>
        <p:sp>
          <p:nvSpPr>
            <p:cNvPr id="11" name="Rectangle 10"/>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Picture Placeholder 9"/>
          <p:cNvSpPr>
            <a:spLocks noGrp="1"/>
          </p:cNvSpPr>
          <p:nvPr>
            <p:ph type="pic" sz="quarter" idx="15"/>
          </p:nvPr>
        </p:nvSpPr>
        <p:spPr>
          <a:xfrm rot="232774">
            <a:off x="347129" y="403037"/>
            <a:ext cx="3704109" cy="2697083"/>
          </a:xfrm>
          <a:solidFill>
            <a:schemeClr val="bg1">
              <a:lumMod val="85000"/>
            </a:schemeClr>
          </a:solidFill>
        </p:spPr>
        <p:txBody>
          <a:bodyPr/>
          <a:lstStyle>
            <a:lvl1pPr>
              <a:buNone/>
              <a:defRPr/>
            </a:lvl1pPr>
          </a:lstStyle>
          <a:p>
            <a:r>
              <a:rPr lang="en-US" smtClean="0"/>
              <a:t>Drag picture to placeholder or click icon to add</a:t>
            </a:r>
            <a:endParaRPr/>
          </a:p>
        </p:txBody>
      </p:sp>
      <p:sp>
        <p:nvSpPr>
          <p:cNvPr id="2" name="Title 1"/>
          <p:cNvSpPr>
            <a:spLocks noGrp="1"/>
          </p:cNvSpPr>
          <p:nvPr>
            <p:ph type="title"/>
          </p:nvPr>
        </p:nvSpPr>
        <p:spPr>
          <a:xfrm>
            <a:off x="5013434" y="1524000"/>
            <a:ext cx="3566160" cy="1162050"/>
          </a:xfrm>
          <a:prstGeom prst="rect">
            <a:avLst/>
          </a:prstGeom>
        </p:spPr>
        <p:txBody>
          <a:bodyPr tIns="0" bIns="0" anchor="b"/>
          <a:lstStyle>
            <a:lvl1pPr algn="l">
              <a:lnSpc>
                <a:spcPts val="4600"/>
              </a:lnSpc>
              <a:defRPr sz="4200" b="1"/>
            </a:lvl1pPr>
          </a:lstStyle>
          <a:p>
            <a:r>
              <a:rPr lang="en-US" smtClean="0"/>
              <a:t>Click to edit Master title style</a:t>
            </a:r>
            <a:endParaRPr/>
          </a:p>
        </p:txBody>
      </p:sp>
      <p:sp>
        <p:nvSpPr>
          <p:cNvPr id="4" name="Text Placeholder 3"/>
          <p:cNvSpPr>
            <a:spLocks noGrp="1"/>
          </p:cNvSpPr>
          <p:nvPr>
            <p:ph type="body" sz="half" idx="2"/>
          </p:nvPr>
        </p:nvSpPr>
        <p:spPr>
          <a:xfrm>
            <a:off x="5013432" y="2699982"/>
            <a:ext cx="3566160"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311F65-7944-EB4B-BE43-993B0D15CC72}" type="datetimeFigureOut">
              <a:rPr lang="en-US" smtClean="0"/>
              <a:t>4/3/18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3762374"/>
            <a:ext cx="7315200" cy="1162050"/>
          </a:xfrm>
          <a:prstGeom prst="rect">
            <a:avLst/>
          </a:prstGeom>
        </p:spPr>
        <p:txBody>
          <a:bodyPr tIns="0" bIns="0" anchor="b"/>
          <a:lstStyle>
            <a:lvl1pPr algn="l">
              <a:lnSpc>
                <a:spcPts val="4600"/>
              </a:lnSpc>
              <a:defRPr sz="3600" b="1"/>
            </a:lvl1pPr>
          </a:lstStyle>
          <a:p>
            <a:r>
              <a:rPr lang="en-US" smtClean="0"/>
              <a:t>Click to edit Master title style</a:t>
            </a:r>
            <a:endParaRPr/>
          </a:p>
        </p:txBody>
      </p:sp>
      <p:grpSp>
        <p:nvGrpSpPr>
          <p:cNvPr id="3" name="Group 8"/>
          <p:cNvGrpSpPr/>
          <p:nvPr/>
        </p:nvGrpSpPr>
        <p:grpSpPr>
          <a:xfrm rot="232774">
            <a:off x="2059282" y="379100"/>
            <a:ext cx="5031327" cy="3443312"/>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4" name="Text Placeholder 3"/>
          <p:cNvSpPr>
            <a:spLocks noGrp="1"/>
          </p:cNvSpPr>
          <p:nvPr>
            <p:ph type="body" sz="half" idx="2"/>
          </p:nvPr>
        </p:nvSpPr>
        <p:spPr>
          <a:xfrm>
            <a:off x="914400" y="4928736"/>
            <a:ext cx="7315200" cy="987970"/>
          </a:xfrm>
        </p:spPr>
        <p:txBody>
          <a:bodyPr/>
          <a:lstStyle>
            <a:lvl1pPr marL="0" indent="0">
              <a:spcBef>
                <a:spcPct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311F65-7944-EB4B-BE43-993B0D15CC72}" type="datetimeFigureOut">
              <a:rPr lang="en-US" smtClean="0"/>
              <a:t>4/3/18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sp>
        <p:nvSpPr>
          <p:cNvPr id="12" name="Picture Placeholder 9"/>
          <p:cNvSpPr>
            <a:spLocks noGrp="1"/>
          </p:cNvSpPr>
          <p:nvPr>
            <p:ph type="pic" sz="quarter" idx="15"/>
          </p:nvPr>
        </p:nvSpPr>
        <p:spPr>
          <a:xfrm rot="232774">
            <a:off x="2248157" y="564564"/>
            <a:ext cx="4653577" cy="3072384"/>
          </a:xfrm>
          <a:solidFill>
            <a:schemeClr val="bg1">
              <a:lumMod val="85000"/>
            </a:schemeClr>
          </a:solidFill>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 Pictures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3762374"/>
            <a:ext cx="7315200" cy="1162050"/>
          </a:xfrm>
          <a:prstGeom prst="rect">
            <a:avLst/>
          </a:prstGeom>
        </p:spPr>
        <p:txBody>
          <a:bodyPr tIns="0" bIns="0" anchor="b"/>
          <a:lstStyle>
            <a:lvl1pPr algn="l">
              <a:lnSpc>
                <a:spcPts val="4600"/>
              </a:lnSpc>
              <a:defRPr sz="3600" b="1"/>
            </a:lvl1pPr>
          </a:lstStyle>
          <a:p>
            <a:r>
              <a:rPr lang="en-US" smtClean="0"/>
              <a:t>Click to edit Master title style</a:t>
            </a:r>
            <a:endParaRPr/>
          </a:p>
        </p:txBody>
      </p:sp>
      <p:grpSp>
        <p:nvGrpSpPr>
          <p:cNvPr id="3" name="Group 13"/>
          <p:cNvGrpSpPr/>
          <p:nvPr/>
        </p:nvGrpSpPr>
        <p:grpSpPr>
          <a:xfrm rot="21420000">
            <a:off x="113687" y="116368"/>
            <a:ext cx="3969060" cy="3705360"/>
            <a:chOff x="1524000" y="381000"/>
            <a:chExt cx="3657600" cy="4737978"/>
          </a:xfrm>
        </p:grpSpPr>
        <p:sp>
          <p:nvSpPr>
            <p:cNvPr id="15" name="Rectangle 14"/>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7" name="Picture Placeholder 9"/>
          <p:cNvSpPr>
            <a:spLocks noGrp="1"/>
          </p:cNvSpPr>
          <p:nvPr>
            <p:ph type="pic" sz="quarter" idx="17"/>
          </p:nvPr>
        </p:nvSpPr>
        <p:spPr>
          <a:xfrm rot="21420000">
            <a:off x="299151" y="304998"/>
            <a:ext cx="3598455" cy="3334235"/>
          </a:xfrm>
          <a:solidFill>
            <a:schemeClr val="bg1">
              <a:lumMod val="85000"/>
            </a:schemeClr>
          </a:solidFill>
        </p:spPr>
        <p:txBody>
          <a:bodyPr/>
          <a:lstStyle>
            <a:lvl1pPr>
              <a:buNone/>
              <a:defRPr/>
            </a:lvl1pPr>
          </a:lstStyle>
          <a:p>
            <a:r>
              <a:rPr lang="en-US" smtClean="0"/>
              <a:t>Drag picture to placeholder or click icon to add</a:t>
            </a:r>
            <a:endParaRPr/>
          </a:p>
        </p:txBody>
      </p:sp>
      <p:grpSp>
        <p:nvGrpSpPr>
          <p:cNvPr id="8" name="Group 9"/>
          <p:cNvGrpSpPr/>
          <p:nvPr/>
        </p:nvGrpSpPr>
        <p:grpSpPr>
          <a:xfrm rot="360000">
            <a:off x="4165479" y="323141"/>
            <a:ext cx="4792693" cy="3443312"/>
            <a:chOff x="1524000" y="381000"/>
            <a:chExt cx="3657600" cy="4737978"/>
          </a:xfrm>
        </p:grpSpPr>
        <p:sp>
          <p:nvSpPr>
            <p:cNvPr id="11" name="Rectangle 10"/>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Picture Placeholder 9"/>
          <p:cNvSpPr>
            <a:spLocks noGrp="1"/>
          </p:cNvSpPr>
          <p:nvPr>
            <p:ph type="pic" sz="quarter" idx="16"/>
          </p:nvPr>
        </p:nvSpPr>
        <p:spPr>
          <a:xfrm rot="360000">
            <a:off x="4336486" y="507668"/>
            <a:ext cx="4432860" cy="3072384"/>
          </a:xfrm>
          <a:solidFill>
            <a:schemeClr val="bg1">
              <a:lumMod val="85000"/>
            </a:schemeClr>
          </a:solidFill>
        </p:spPr>
        <p:txBody>
          <a:bodyPr/>
          <a:lstStyle>
            <a:lvl1pPr>
              <a:buNone/>
              <a:defRPr/>
            </a:lvl1pPr>
          </a:lstStyle>
          <a:p>
            <a:r>
              <a:rPr lang="en-US" smtClean="0"/>
              <a:t>Drag picture to placeholder or click icon to add</a:t>
            </a:r>
            <a:endParaRPr/>
          </a:p>
        </p:txBody>
      </p:sp>
      <p:sp>
        <p:nvSpPr>
          <p:cNvPr id="4" name="Text Placeholder 3"/>
          <p:cNvSpPr>
            <a:spLocks noGrp="1"/>
          </p:cNvSpPr>
          <p:nvPr>
            <p:ph type="body" sz="half" idx="2"/>
          </p:nvPr>
        </p:nvSpPr>
        <p:spPr>
          <a:xfrm>
            <a:off x="914400" y="4926106"/>
            <a:ext cx="7315200" cy="990600"/>
          </a:xfrm>
        </p:spPr>
        <p:txBody>
          <a:bodyPr/>
          <a:lstStyle>
            <a:lvl1pPr marL="0" indent="0">
              <a:spcBef>
                <a:spcPct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311F65-7944-EB4B-BE43-993B0D15CC72}" type="datetimeFigureOut">
              <a:rPr lang="en-US" smtClean="0"/>
              <a:t>4/3/18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503238"/>
            <a:ext cx="7313613" cy="868362"/>
          </a:xfrm>
          <a:prstGeom prst="rect">
            <a:avLst/>
          </a:prstGeom>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A3311F65-7944-EB4B-BE43-993B0D15CC72}" type="datetimeFigureOut">
              <a:rPr lang="en-US" smtClean="0"/>
              <a:t>4/3/18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503238"/>
            <a:ext cx="7313613" cy="868362"/>
          </a:xfrm>
          <a:prstGeom prst="rect">
            <a:avLst/>
          </a:prstGeom>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A3311F65-7944-EB4B-BE43-993B0D15CC72}" type="datetimeFigureOut">
              <a:rPr lang="en-US" smtClean="0"/>
              <a:t>4/3/18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51682" y="450851"/>
            <a:ext cx="846083" cy="5357812"/>
          </a:xfrm>
          <a:prstGeom prst="rect">
            <a:avLst/>
          </a:prstGeo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914400" y="450851"/>
            <a:ext cx="5943600" cy="5357812"/>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A3311F65-7944-EB4B-BE43-993B0D15CC72}" type="datetimeFigureOut">
              <a:rPr lang="en-US" smtClean="0"/>
              <a:t>4/3/18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Watermark">
    <p:bg>
      <p:bgRef idx="1003">
        <a:schemeClr val="bg2"/>
      </p:bgRef>
    </p:bg>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1122215" y="3200400"/>
            <a:ext cx="8021782" cy="2209800"/>
          </a:xfrm>
        </p:spPr>
        <p:txBody>
          <a:bodyPr wrap="none" lIns="0" tIns="0" rIns="0" bIns="0" anchor="ctr" anchorCtr="0">
            <a:noAutofit/>
          </a:bodyPr>
          <a:lstStyle>
            <a:lvl1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1pPr>
            <a:lvl2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2pPr>
            <a:lvl3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3pPr>
            <a:lvl4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4pPr>
            <a:lvl5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5pPr>
          </a:lstStyle>
          <a:p>
            <a:pPr lvl="0"/>
            <a:r>
              <a:rPr lang="en-US" smtClean="0"/>
              <a:t>Click to edit Master text styles</a:t>
            </a:r>
          </a:p>
        </p:txBody>
      </p:sp>
      <p:sp>
        <p:nvSpPr>
          <p:cNvPr id="2" name="Title 1"/>
          <p:cNvSpPr>
            <a:spLocks noGrp="1"/>
          </p:cNvSpPr>
          <p:nvPr>
            <p:ph type="ctrTitle"/>
          </p:nvPr>
        </p:nvSpPr>
        <p:spPr>
          <a:xfrm>
            <a:off x="3960813" y="3833095"/>
            <a:ext cx="4724400" cy="1209964"/>
          </a:xfrm>
          <a:prstGeom prst="rect">
            <a:avLst/>
          </a:prstGeom>
        </p:spPr>
        <p:txBody>
          <a:bodyPr lIns="45720" tIns="0" rIns="45720" bIns="0" anchor="b" anchorCtr="0">
            <a:noAutofit/>
          </a:bodyPr>
          <a:lstStyle>
            <a:lvl1pPr algn="l">
              <a:lnSpc>
                <a:spcPts val="5000"/>
              </a:lnSpc>
              <a:defRPr sz="4600"/>
            </a:lvl1pPr>
          </a:lstStyle>
          <a:p>
            <a:r>
              <a:rPr lang="en-US" smtClean="0"/>
              <a:t>Click to edit Master title style</a:t>
            </a:r>
            <a:endParaRPr dirty="0"/>
          </a:p>
        </p:txBody>
      </p:sp>
      <p:sp>
        <p:nvSpPr>
          <p:cNvPr id="3" name="Subtitle 2"/>
          <p:cNvSpPr>
            <a:spLocks noGrp="1"/>
          </p:cNvSpPr>
          <p:nvPr>
            <p:ph type="subTitle" idx="1"/>
          </p:nvPr>
        </p:nvSpPr>
        <p:spPr>
          <a:xfrm>
            <a:off x="3960813" y="5056909"/>
            <a:ext cx="4724400" cy="1156586"/>
          </a:xfrm>
        </p:spPr>
        <p:txBody>
          <a:bodyPr lIns="91440" tIns="0" rIns="45720" bIns="0">
            <a:normAutofit/>
          </a:bodyPr>
          <a:lstStyle>
            <a:lvl1pPr marL="0" indent="0" algn="l">
              <a:lnSpc>
                <a:spcPts val="2600"/>
              </a:lnSpc>
              <a:spcBef>
                <a:spcPct val="0"/>
              </a:spcBef>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457200" y="6298744"/>
            <a:ext cx="1981200" cy="273050"/>
          </a:xfrm>
        </p:spPr>
        <p:txBody>
          <a:bodyPr/>
          <a:lstStyle>
            <a:lvl1pPr algn="l">
              <a:defRPr sz="1100">
                <a:latin typeface="Rockwell" pitchFamily="18" charset="0"/>
              </a:defRPr>
            </a:lvl1pPr>
          </a:lstStyle>
          <a:p>
            <a:fld id="{A3311F65-7944-EB4B-BE43-993B0D15CC72}" type="datetimeFigureOut">
              <a:rPr lang="en-US" smtClean="0"/>
              <a:t>4/3/18</a:t>
            </a:fld>
            <a:endParaRPr lang="en-US"/>
          </a:p>
        </p:txBody>
      </p:sp>
      <p:sp>
        <p:nvSpPr>
          <p:cNvPr id="5" name="Footer Placeholder 4"/>
          <p:cNvSpPr>
            <a:spLocks noGrp="1"/>
          </p:cNvSpPr>
          <p:nvPr>
            <p:ph type="ftr" sz="quarter" idx="11"/>
          </p:nvPr>
        </p:nvSpPr>
        <p:spPr>
          <a:xfrm>
            <a:off x="3962400" y="6298744"/>
            <a:ext cx="3810000" cy="273050"/>
          </a:xfrm>
        </p:spPr>
        <p:txBody>
          <a:bodyPr/>
          <a:lstStyle>
            <a:lvl1pPr algn="l">
              <a:defRPr/>
            </a:lvl1pPr>
          </a:lstStyle>
          <a:p>
            <a:endParaRPr lang="en-US"/>
          </a:p>
        </p:txBody>
      </p:sp>
      <p:sp>
        <p:nvSpPr>
          <p:cNvPr id="6" name="Slide Number Placeholder 5"/>
          <p:cNvSpPr>
            <a:spLocks noGrp="1"/>
          </p:cNvSpPr>
          <p:nvPr>
            <p:ph type="sldNum" sz="quarter" idx="12"/>
          </p:nvPr>
        </p:nvSpPr>
        <p:spPr>
          <a:xfrm>
            <a:off x="8264856" y="6312392"/>
            <a:ext cx="685800" cy="265089"/>
          </a:xfrm>
        </p:spPr>
        <p:txBody>
          <a:bodyPr/>
          <a:lstStyle>
            <a:lvl1pPr>
              <a:defRPr sz="1100">
                <a:solidFill>
                  <a:schemeClr val="tx1"/>
                </a:solidFill>
                <a:latin typeface="Rockwell" pitchFamily="18" charset="0"/>
              </a:defRPr>
            </a:lvl1pPr>
          </a:lstStyle>
          <a:p>
            <a:fld id="{683EDF41-7569-8847-B89F-D1E7A7097814}"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0"/>
            <a:ext cx="7772400" cy="1362075"/>
          </a:xfrm>
          <a:prstGeom prst="rect">
            <a:avLst/>
          </a:prstGeom>
        </p:spPr>
        <p:txBody>
          <a:bodyPr vert="horz" lIns="45720" tIns="0" rIns="45720" bIns="0" rtlCol="0" anchor="b" anchorCtr="0">
            <a:noAutofit/>
          </a:bodyPr>
          <a:lstStyle>
            <a:lvl1pPr algn="l" defTabSz="914400" rtl="0" eaLnBrk="1" latinLnBrk="0" hangingPunct="1">
              <a:lnSpc>
                <a:spcPts val="5000"/>
              </a:lnSpc>
              <a:spcBef>
                <a:spcPct val="0"/>
              </a:spcBef>
              <a:buNone/>
              <a:defRPr sz="4600" b="1" kern="1200" cap="none" baseline="0">
                <a:solidFill>
                  <a:schemeClr val="tx1"/>
                </a:solidFill>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457200" y="3557016"/>
            <a:ext cx="7772400" cy="987552"/>
          </a:xfrm>
        </p:spPr>
        <p:txBody>
          <a:bodyPr vert="horz" lIns="91440" tIns="0" rIns="45720" bIns="0" rtlCol="0" anchor="t" anchorCtr="0">
            <a:normAutofit/>
          </a:bodyPr>
          <a:lstStyle>
            <a:lvl1pPr marL="0" indent="0">
              <a:spcBef>
                <a:spcPts val="0"/>
              </a:spcBef>
              <a:buNone/>
              <a:defRPr sz="2200" kern="1200">
                <a:solidFill>
                  <a:schemeClr val="tx1"/>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spcBef>
                <a:spcPts val="2000"/>
              </a:spcBef>
              <a:buSzPct val="90000"/>
              <a:buFontTx/>
              <a:buNone/>
            </a:pPr>
            <a:r>
              <a:rPr lang="en-US" smtClean="0"/>
              <a:t>Click to edit Master text styles</a:t>
            </a:r>
          </a:p>
        </p:txBody>
      </p:sp>
      <p:sp>
        <p:nvSpPr>
          <p:cNvPr id="4" name="Date Placeholder 3"/>
          <p:cNvSpPr>
            <a:spLocks noGrp="1"/>
          </p:cNvSpPr>
          <p:nvPr>
            <p:ph type="dt" sz="half" idx="10"/>
          </p:nvPr>
        </p:nvSpPr>
        <p:spPr/>
        <p:txBody>
          <a:bodyPr/>
          <a:lstStyle/>
          <a:p>
            <a:fld id="{A3311F65-7944-EB4B-BE43-993B0D15CC72}" type="datetimeFigureOut">
              <a:rPr lang="en-US" smtClean="0"/>
              <a:t>4/3/18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3EDF41-7569-8847-B89F-D1E7A7097814}"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with Watermark">
    <p:bg>
      <p:bgRef idx="1002">
        <a:schemeClr val="bg2"/>
      </p:bgRef>
    </p:bg>
    <p:spTree>
      <p:nvGrpSpPr>
        <p:cNvPr id="1" name=""/>
        <p:cNvGrpSpPr/>
        <p:nvPr/>
      </p:nvGrpSpPr>
      <p:grpSpPr>
        <a:xfrm>
          <a:off x="0" y="0"/>
          <a:ext cx="0" cy="0"/>
          <a:chOff x="0" y="0"/>
          <a:chExt cx="0" cy="0"/>
        </a:xfrm>
      </p:grpSpPr>
      <p:sp>
        <p:nvSpPr>
          <p:cNvPr id="7" name="Text Placeholder 7"/>
          <p:cNvSpPr>
            <a:spLocks noGrp="1"/>
          </p:cNvSpPr>
          <p:nvPr>
            <p:ph type="body" sz="quarter" idx="13"/>
          </p:nvPr>
        </p:nvSpPr>
        <p:spPr>
          <a:xfrm>
            <a:off x="712693" y="1689847"/>
            <a:ext cx="8431303" cy="2209800"/>
          </a:xfrm>
        </p:spPr>
        <p:txBody>
          <a:bodyPr wrap="none" lIns="0" tIns="0" rIns="0" bIns="0" anchor="ctr" anchorCtr="0">
            <a:noAutofit/>
          </a:bodyPr>
          <a:lstStyle>
            <a:lvl1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1pPr>
            <a:lvl2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2pPr>
            <a:lvl3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3pPr>
            <a:lvl4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4pPr>
            <a:lvl5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5pPr>
          </a:lstStyle>
          <a:p>
            <a:pPr lvl="0"/>
            <a:r>
              <a:rPr lang="en-US" smtClean="0"/>
              <a:t>Click to edit Master text styles</a:t>
            </a:r>
          </a:p>
        </p:txBody>
      </p:sp>
      <p:sp>
        <p:nvSpPr>
          <p:cNvPr id="2" name="Title 1"/>
          <p:cNvSpPr>
            <a:spLocks noGrp="1"/>
          </p:cNvSpPr>
          <p:nvPr>
            <p:ph type="title"/>
          </p:nvPr>
        </p:nvSpPr>
        <p:spPr>
          <a:xfrm>
            <a:off x="457201" y="2196353"/>
            <a:ext cx="5334000" cy="1362075"/>
          </a:xfrm>
          <a:prstGeom prst="rect">
            <a:avLst/>
          </a:prstGeom>
        </p:spPr>
        <p:txBody>
          <a:bodyPr lIns="45720" tIns="0" rIns="45720" bIns="0" anchor="b" anchorCtr="0"/>
          <a:lstStyle>
            <a:lvl1pPr algn="l">
              <a:lnSpc>
                <a:spcPts val="5000"/>
              </a:lnSpc>
              <a:defRPr sz="4600" b="1" cap="none" baseline="0"/>
            </a:lvl1pPr>
          </a:lstStyle>
          <a:p>
            <a:r>
              <a:rPr lang="en-US" smtClean="0"/>
              <a:t>Click to edit Master title style</a:t>
            </a:r>
            <a:endParaRPr/>
          </a:p>
        </p:txBody>
      </p:sp>
      <p:sp>
        <p:nvSpPr>
          <p:cNvPr id="3" name="Text Placeholder 2"/>
          <p:cNvSpPr>
            <a:spLocks noGrp="1"/>
          </p:cNvSpPr>
          <p:nvPr>
            <p:ph type="body" idx="1"/>
          </p:nvPr>
        </p:nvSpPr>
        <p:spPr>
          <a:xfrm>
            <a:off x="457200" y="3560618"/>
            <a:ext cx="5334000" cy="983087"/>
          </a:xfrm>
        </p:spPr>
        <p:txBody>
          <a:bodyPr tIns="0" rIns="45720" bIns="0" anchor="t" anchorCtr="0"/>
          <a:lstStyle>
            <a:lvl1pPr marL="0" indent="0">
              <a:spcBef>
                <a:spcPct val="0"/>
              </a:spcBef>
              <a:buNone/>
              <a:defRPr sz="2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3311F65-7944-EB4B-BE43-993B0D15CC72}" type="datetimeFigureOut">
              <a:rPr lang="en-US" smtClean="0"/>
              <a:t>4/3/18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3EDF41-7569-8847-B89F-D1E7A7097814}"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with Picture">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52775" y="4069804"/>
            <a:ext cx="5538788" cy="1162050"/>
          </a:xfrm>
          <a:prstGeom prst="rect">
            <a:avLst/>
          </a:prstGeom>
        </p:spPr>
        <p:txBody>
          <a:bodyPr tIns="0" bIns="0" anchor="b"/>
          <a:lstStyle>
            <a:lvl1pPr algn="l">
              <a:lnSpc>
                <a:spcPts val="4600"/>
              </a:lnSpc>
              <a:defRPr sz="4600" b="1"/>
            </a:lvl1pPr>
          </a:lstStyle>
          <a:p>
            <a:r>
              <a:rPr lang="en-US" smtClean="0"/>
              <a:t>Click to edit Master title style</a:t>
            </a:r>
            <a:endParaRPr/>
          </a:p>
        </p:txBody>
      </p:sp>
      <p:grpSp>
        <p:nvGrpSpPr>
          <p:cNvPr id="3" name="Group 8"/>
          <p:cNvGrpSpPr/>
          <p:nvPr/>
        </p:nvGrpSpPr>
        <p:grpSpPr>
          <a:xfrm rot="21240000">
            <a:off x="654352" y="445180"/>
            <a:ext cx="5416247" cy="3630168"/>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Picture Placeholder 9"/>
          <p:cNvSpPr>
            <a:spLocks noGrp="1"/>
          </p:cNvSpPr>
          <p:nvPr>
            <p:ph type="pic" sz="quarter" idx="15"/>
          </p:nvPr>
        </p:nvSpPr>
        <p:spPr>
          <a:xfrm rot="21240000">
            <a:off x="857677" y="632632"/>
            <a:ext cx="5009597" cy="3255264"/>
          </a:xfrm>
          <a:solidFill>
            <a:schemeClr val="bg1">
              <a:lumMod val="85000"/>
            </a:schemeClr>
          </a:solidFill>
        </p:spPr>
        <p:txBody>
          <a:bodyPr/>
          <a:lstStyle>
            <a:lvl1pPr>
              <a:buNone/>
              <a:defRPr/>
            </a:lvl1pPr>
          </a:lstStyle>
          <a:p>
            <a:r>
              <a:rPr lang="en-US" smtClean="0"/>
              <a:t>Drag picture to placeholder or click icon to add</a:t>
            </a:r>
            <a:endParaRPr/>
          </a:p>
        </p:txBody>
      </p:sp>
      <p:sp>
        <p:nvSpPr>
          <p:cNvPr id="4" name="Text Placeholder 3"/>
          <p:cNvSpPr>
            <a:spLocks noGrp="1"/>
          </p:cNvSpPr>
          <p:nvPr>
            <p:ph type="body" sz="half" idx="2"/>
          </p:nvPr>
        </p:nvSpPr>
        <p:spPr>
          <a:xfrm>
            <a:off x="3158117" y="5230906"/>
            <a:ext cx="5532958" cy="865093"/>
          </a:xfrm>
        </p:spPr>
        <p:txBody>
          <a:bodyPr/>
          <a:lstStyle>
            <a:lvl1pPr marL="0" indent="0">
              <a:spcBef>
                <a:spcPct val="0"/>
              </a:spcBef>
              <a:buNone/>
              <a:defRPr sz="2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311F65-7944-EB4B-BE43-993B0D15CC72}" type="datetimeFigureOut">
              <a:rPr lang="en-US" smtClean="0"/>
              <a:t>4/3/18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503238"/>
            <a:ext cx="7313613" cy="868362"/>
          </a:xfrm>
          <a:prstGeom prst="rect">
            <a:avLst/>
          </a:prstGeom>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6482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A3311F65-7944-EB4B-BE43-993B0D15CC72}" type="datetimeFigureOut">
              <a:rPr lang="en-US" smtClean="0"/>
              <a:t>4/3/18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503238"/>
            <a:ext cx="7313613" cy="868362"/>
          </a:xfrm>
          <a:prstGeom prst="rect">
            <a:avLst/>
          </a:prstGeo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971326" y="1419366"/>
            <a:ext cx="3200400" cy="584035"/>
          </a:xfrm>
        </p:spPr>
        <p:txBody>
          <a:bodyPr anchor="b"/>
          <a:lstStyle>
            <a:lvl1pPr marL="0" indent="0" algn="ctr">
              <a:spcBef>
                <a:spcPct val="0"/>
              </a:spcBef>
              <a:buNone/>
              <a:defRPr sz="2200" b="0">
                <a:solidFill>
                  <a:schemeClr val="tx2">
                    <a:lumMod val="60000"/>
                    <a:lumOff val="40000"/>
                  </a:schemeClr>
                </a:solidFill>
                <a:latin typeface="Impact"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7367" y="2174875"/>
            <a:ext cx="3566160" cy="3616325"/>
          </a:xfrm>
        </p:spPr>
        <p:txBody>
          <a:bodyPr/>
          <a:lstStyle>
            <a:lvl1pPr>
              <a:defRPr sz="2200"/>
            </a:lvl1pPr>
            <a:lvl2pPr>
              <a:defRPr sz="2000"/>
            </a:lvl2pPr>
            <a:lvl3pPr>
              <a:defRPr sz="1800"/>
            </a:lvl3pPr>
            <a:lvl4pPr>
              <a:defRPr sz="1600"/>
            </a:lvl4pPr>
            <a:lvl5pPr>
              <a:defRPr sz="1600"/>
            </a:lvl5pPr>
            <a:lvl6pPr marL="2290763" indent="-344488">
              <a:defRPr sz="1600"/>
            </a:lvl6pPr>
            <a:lvl7pPr marL="2290763" indent="-344488">
              <a:defRPr sz="1600"/>
            </a:lvl7pPr>
            <a:lvl8pPr marL="2290763" indent="-344488">
              <a:defRPr sz="1600"/>
            </a:lvl8pPr>
            <a:lvl9pPr marL="2290763" indent="-344488">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930247" y="1419366"/>
            <a:ext cx="3200400" cy="584035"/>
          </a:xfrm>
        </p:spPr>
        <p:txBody>
          <a:bodyPr anchor="b"/>
          <a:lstStyle>
            <a:lvl1pPr marL="0" indent="0" algn="ctr">
              <a:spcBef>
                <a:spcPct val="0"/>
              </a:spcBef>
              <a:buNone/>
              <a:defRPr sz="2200" b="0">
                <a:solidFill>
                  <a:schemeClr val="tx2">
                    <a:lumMod val="60000"/>
                    <a:lumOff val="40000"/>
                  </a:schemeClr>
                </a:solidFill>
                <a:latin typeface="Impact"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6514" y="2174875"/>
            <a:ext cx="3566160" cy="3616325"/>
          </a:xfrm>
        </p:spPr>
        <p:txBody>
          <a:bodyPr/>
          <a:lstStyle>
            <a:lvl1pPr>
              <a:defRPr sz="2200"/>
            </a:lvl1pPr>
            <a:lvl2pPr>
              <a:defRPr sz="2000"/>
            </a:lvl2pPr>
            <a:lvl3pPr>
              <a:defRPr sz="1800"/>
            </a:lvl3pPr>
            <a:lvl4pPr>
              <a:defRPr sz="1600"/>
            </a:lvl4pPr>
            <a:lvl5pPr>
              <a:defRPr sz="1600"/>
            </a:lvl5pPr>
            <a:lvl6pPr marL="2290763" indent="-344488">
              <a:defRPr sz="1600"/>
            </a:lvl6pPr>
            <a:lvl7pPr marL="2290763" indent="-344488">
              <a:defRPr sz="1600"/>
            </a:lvl7pPr>
            <a:lvl8pPr marL="2290763" indent="-344488">
              <a:defRPr sz="1600"/>
            </a:lvl8pPr>
            <a:lvl9pPr marL="2290763" indent="-344488">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A3311F65-7944-EB4B-BE43-993B0D15CC72}" type="datetimeFigureOut">
              <a:rPr lang="en-US" smtClean="0"/>
              <a:t>4/3/18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3EDF41-7569-8847-B89F-D1E7A7097814}" type="slidenum">
              <a:rPr lang="en-US" smtClean="0"/>
              <a:t>‹#›</a:t>
            </a:fld>
            <a:endParaRPr lang="en-US"/>
          </a:p>
        </p:txBody>
      </p:sp>
      <p:pic>
        <p:nvPicPr>
          <p:cNvPr id="11" name="Picture 10" descr="Comparison-Underline.png"/>
          <p:cNvPicPr>
            <a:picLocks noChangeAspect="1"/>
          </p:cNvPicPr>
          <p:nvPr/>
        </p:nvPicPr>
        <p:blipFill>
          <a:blip r:embed="rId2"/>
          <a:stretch>
            <a:fillRect/>
          </a:stretch>
        </p:blipFill>
        <p:spPr>
          <a:xfrm>
            <a:off x="957039" y="1897040"/>
            <a:ext cx="3228975" cy="142875"/>
          </a:xfrm>
          <a:prstGeom prst="rect">
            <a:avLst/>
          </a:prstGeom>
        </p:spPr>
      </p:pic>
      <p:pic>
        <p:nvPicPr>
          <p:cNvPr id="13" name="Picture 12" descr="Comparison-Underline.png"/>
          <p:cNvPicPr>
            <a:picLocks noChangeAspect="1"/>
          </p:cNvPicPr>
          <p:nvPr/>
        </p:nvPicPr>
        <p:blipFill>
          <a:blip r:embed="rId2"/>
          <a:stretch>
            <a:fillRect/>
          </a:stretch>
        </p:blipFill>
        <p:spPr>
          <a:xfrm>
            <a:off x="4915960" y="1897040"/>
            <a:ext cx="3228975" cy="142875"/>
          </a:xfrm>
          <a:prstGeom prst="rect">
            <a:avLst/>
          </a:prstGeom>
        </p:spPr>
      </p:pic>
      <p:pic>
        <p:nvPicPr>
          <p:cNvPr id="12" name="Picture 11" descr="Comparison-Underline.png"/>
          <p:cNvPicPr>
            <a:picLocks noChangeAspect="1"/>
          </p:cNvPicPr>
          <p:nvPr/>
        </p:nvPicPr>
        <p:blipFill>
          <a:blip r:embed="rId2"/>
          <a:stretch>
            <a:fillRect/>
          </a:stretch>
        </p:blipFill>
        <p:spPr>
          <a:xfrm>
            <a:off x="957039" y="1897040"/>
            <a:ext cx="3228975" cy="142875"/>
          </a:xfrm>
          <a:prstGeom prst="rect">
            <a:avLst/>
          </a:prstGeom>
        </p:spPr>
      </p:pic>
      <p:pic>
        <p:nvPicPr>
          <p:cNvPr id="14" name="Picture 13" descr="Comparison-Underline.png"/>
          <p:cNvPicPr>
            <a:picLocks noChangeAspect="1"/>
          </p:cNvPicPr>
          <p:nvPr/>
        </p:nvPicPr>
        <p:blipFill>
          <a:blip r:embed="rId2"/>
          <a:stretch>
            <a:fillRect/>
          </a:stretch>
        </p:blipFill>
        <p:spPr>
          <a:xfrm>
            <a:off x="4915960" y="1897040"/>
            <a:ext cx="3228975" cy="142875"/>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a:xfrm>
            <a:off x="914400" y="503238"/>
            <a:ext cx="7313613" cy="868362"/>
          </a:xfrm>
          <a:prstGeom prst="rect">
            <a:avLst/>
          </a:prstGeom>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8"/>
            <a:ext cx="7315200" cy="1920240"/>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A3311F65-7944-EB4B-BE43-993B0D15CC72}" type="datetimeFigureOut">
              <a:rPr lang="en-US" smtClean="0"/>
              <a:t>4/3/18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sp>
        <p:nvSpPr>
          <p:cNvPr id="8" name="Content Placeholder 2"/>
          <p:cNvSpPr>
            <a:spLocks noGrp="1"/>
          </p:cNvSpPr>
          <p:nvPr>
            <p:ph sz="half" idx="13"/>
          </p:nvPr>
        </p:nvSpPr>
        <p:spPr>
          <a:xfrm>
            <a:off x="914400" y="3870960"/>
            <a:ext cx="7315200" cy="1920240"/>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6.png"/><Relationship Id="rId23" Type="http://schemas.openxmlformats.org/officeDocument/2006/relationships/image" Target="../media/image7.png"/><Relationship Id="rId24" Type="http://schemas.openxmlformats.org/officeDocument/2006/relationships/image" Target="../media/image8.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1735138"/>
            <a:ext cx="7313613" cy="405606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2"/>
          </p:nvPr>
        </p:nvSpPr>
        <p:spPr>
          <a:xfrm>
            <a:off x="7663438" y="6314461"/>
            <a:ext cx="1295400" cy="265089"/>
          </a:xfrm>
          <a:prstGeom prst="rect">
            <a:avLst/>
          </a:prstGeom>
        </p:spPr>
        <p:txBody>
          <a:bodyPr vert="horz" lIns="91440" tIns="45720" rIns="91440" bIns="45720" rtlCol="0" anchor="ctr"/>
          <a:lstStyle>
            <a:lvl1pPr algn="r">
              <a:defRPr sz="1100">
                <a:solidFill>
                  <a:schemeClr val="tx1"/>
                </a:solidFill>
                <a:latin typeface="Rockwell" pitchFamily="18" charset="0"/>
              </a:defRPr>
            </a:lvl1pPr>
          </a:lstStyle>
          <a:p>
            <a:fld id="{A3311F65-7944-EB4B-BE43-993B0D15CC72}" type="datetimeFigureOut">
              <a:rPr lang="en-US" smtClean="0"/>
              <a:t>4/3/18</a:t>
            </a:fld>
            <a:endParaRPr lang="en-US"/>
          </a:p>
        </p:txBody>
      </p:sp>
      <p:sp>
        <p:nvSpPr>
          <p:cNvPr id="5" name="Footer Placeholder 4"/>
          <p:cNvSpPr>
            <a:spLocks noGrp="1"/>
          </p:cNvSpPr>
          <p:nvPr>
            <p:ph type="ftr" sz="quarter" idx="3"/>
          </p:nvPr>
        </p:nvSpPr>
        <p:spPr>
          <a:xfrm>
            <a:off x="3942607" y="6305797"/>
            <a:ext cx="3717967" cy="259278"/>
          </a:xfrm>
          <a:prstGeom prst="rect">
            <a:avLst/>
          </a:prstGeom>
        </p:spPr>
        <p:txBody>
          <a:bodyPr vert="horz" lIns="91440" tIns="45720" rIns="91440" bIns="45720" rtlCol="0" anchor="ctr"/>
          <a:lstStyle>
            <a:lvl1pPr algn="r">
              <a:defRPr sz="1100">
                <a:solidFill>
                  <a:schemeClr val="tx1"/>
                </a:solidFill>
                <a:latin typeface="Rockwell" pitchFamily="18" charset="0"/>
              </a:defRPr>
            </a:lvl1pPr>
          </a:lstStyle>
          <a:p>
            <a:endParaRPr lang="en-US"/>
          </a:p>
        </p:txBody>
      </p:sp>
      <p:sp>
        <p:nvSpPr>
          <p:cNvPr id="6" name="Slide Number Placeholder 5"/>
          <p:cNvSpPr>
            <a:spLocks noGrp="1"/>
          </p:cNvSpPr>
          <p:nvPr>
            <p:ph type="sldNum" sz="quarter" idx="4"/>
          </p:nvPr>
        </p:nvSpPr>
        <p:spPr>
          <a:xfrm>
            <a:off x="7521388" y="5476097"/>
            <a:ext cx="1483056" cy="851848"/>
          </a:xfrm>
          <a:prstGeom prst="rect">
            <a:avLst/>
          </a:prstGeom>
        </p:spPr>
        <p:txBody>
          <a:bodyPr vert="horz" lIns="91440" tIns="45720" rIns="91440" bIns="45720" rtlCol="0" anchor="ctr"/>
          <a:lstStyle>
            <a:lvl1pPr algn="r">
              <a:defRPr sz="8200">
                <a:gradFill>
                  <a:gsLst>
                    <a:gs pos="0">
                      <a:schemeClr val="tx1">
                        <a:alpha val="10000"/>
                      </a:schemeClr>
                    </a:gs>
                    <a:gs pos="100000">
                      <a:schemeClr val="tx1">
                        <a:alpha val="10000"/>
                      </a:schemeClr>
                    </a:gs>
                  </a:gsLst>
                  <a:lin ang="5400000" scaled="0"/>
                </a:gradFill>
                <a:latin typeface="Impact" pitchFamily="34" charset="0"/>
              </a:defRPr>
            </a:lvl1pPr>
          </a:lstStyle>
          <a:p>
            <a:fld id="{683EDF41-7569-8847-B89F-D1E7A7097814}" type="slidenum">
              <a:rPr lang="en-US" smtClean="0"/>
              <a:t>‹#›</a:t>
            </a:fld>
            <a:endParaRPr lang="en-US"/>
          </a:p>
        </p:txBody>
      </p:sp>
      <p:sp>
        <p:nvSpPr>
          <p:cNvPr id="7" name="Title Placeholder 6"/>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Tree>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Lst>
  <p:txStyles>
    <p:titleStyle>
      <a:lvl1pPr algn="ctr" defTabSz="914400" rtl="0" eaLnBrk="1" latinLnBrk="0" hangingPunct="1">
        <a:spcBef>
          <a:spcPct val="0"/>
        </a:spcBef>
        <a:buNone/>
        <a:defRPr sz="4600" kern="1200">
          <a:solidFill>
            <a:schemeClr val="tx1"/>
          </a:solidFill>
          <a:latin typeface="+mj-lt"/>
          <a:ea typeface="+mj-ea"/>
          <a:cs typeface="+mj-cs"/>
        </a:defRPr>
      </a:lvl1pPr>
    </p:titleStyle>
    <p:bodyStyle>
      <a:lvl1pPr marL="463550" indent="-463550" algn="l" defTabSz="914400" rtl="0" eaLnBrk="1" latinLnBrk="0" hangingPunct="1">
        <a:spcBef>
          <a:spcPts val="2000"/>
        </a:spcBef>
        <a:buSzPct val="90000"/>
        <a:buFontTx/>
        <a:buBlip>
          <a:blip r:embed="rId22"/>
        </a:buBlip>
        <a:defRPr sz="2400" kern="1200">
          <a:solidFill>
            <a:schemeClr val="tx1"/>
          </a:solidFill>
          <a:latin typeface="+mn-lt"/>
          <a:ea typeface="+mn-ea"/>
          <a:cs typeface="+mn-cs"/>
        </a:defRPr>
      </a:lvl1pPr>
      <a:lvl2pPr marL="914400" indent="-457200" algn="l" defTabSz="914400" rtl="0" eaLnBrk="1" latinLnBrk="0" hangingPunct="1">
        <a:spcBef>
          <a:spcPts val="600"/>
        </a:spcBef>
        <a:buSzPct val="90000"/>
        <a:buFontTx/>
        <a:buBlip>
          <a:blip r:embed="rId23"/>
        </a:buBlip>
        <a:defRPr sz="2200" kern="1200">
          <a:solidFill>
            <a:schemeClr val="tx1"/>
          </a:solidFill>
          <a:latin typeface="+mn-lt"/>
          <a:ea typeface="+mn-ea"/>
          <a:cs typeface="+mn-cs"/>
        </a:defRPr>
      </a:lvl2pPr>
      <a:lvl3pPr marL="1255713" indent="-341313" algn="l" defTabSz="914400" rtl="0" eaLnBrk="1" latinLnBrk="0" hangingPunct="1">
        <a:spcBef>
          <a:spcPts val="600"/>
        </a:spcBef>
        <a:buSzPct val="90000"/>
        <a:buFontTx/>
        <a:buBlip>
          <a:blip r:embed="rId24"/>
        </a:buBlip>
        <a:defRPr sz="2000" kern="1200">
          <a:solidFill>
            <a:schemeClr val="tx1"/>
          </a:solidFill>
          <a:latin typeface="+mn-lt"/>
          <a:ea typeface="+mn-ea"/>
          <a:cs typeface="+mn-cs"/>
        </a:defRPr>
      </a:lvl3pPr>
      <a:lvl4pPr marL="1597025" indent="-341313" algn="l" defTabSz="914400" rtl="0" eaLnBrk="1" latinLnBrk="0" hangingPunct="1">
        <a:spcBef>
          <a:spcPts val="600"/>
        </a:spcBef>
        <a:buSzPct val="90000"/>
        <a:buFontTx/>
        <a:buBlip>
          <a:blip r:embed="rId24"/>
        </a:buBlip>
        <a:defRPr sz="1800" kern="1200">
          <a:solidFill>
            <a:schemeClr val="tx1"/>
          </a:solidFill>
          <a:latin typeface="+mn-lt"/>
          <a:ea typeface="+mn-ea"/>
          <a:cs typeface="+mn-cs"/>
        </a:defRPr>
      </a:lvl4pPr>
      <a:lvl5pPr marL="1938338" indent="-341313" algn="l" defTabSz="914400" rtl="0" eaLnBrk="1" latinLnBrk="0" hangingPunct="1">
        <a:spcBef>
          <a:spcPts val="600"/>
        </a:spcBef>
        <a:buSzPct val="90000"/>
        <a:buFontTx/>
        <a:buBlip>
          <a:blip r:embed="rId24"/>
        </a:buBlip>
        <a:defRPr sz="1800" kern="1200">
          <a:solidFill>
            <a:schemeClr val="tx1"/>
          </a:solidFill>
          <a:latin typeface="+mn-lt"/>
          <a:ea typeface="+mn-ea"/>
          <a:cs typeface="+mn-cs"/>
        </a:defRPr>
      </a:lvl5pPr>
      <a:lvl6pPr marL="2290763" indent="-344488" algn="l" defTabSz="914400" rtl="0" eaLnBrk="1" latinLnBrk="0" hangingPunct="1">
        <a:spcBef>
          <a:spcPct val="20000"/>
        </a:spcBef>
        <a:buSzPct val="90000"/>
        <a:buFontTx/>
        <a:buBlip>
          <a:blip r:embed="rId22"/>
        </a:buBlip>
        <a:defRPr lang="en-US" sz="1800" kern="1200" dirty="0" smtClean="0">
          <a:solidFill>
            <a:schemeClr val="tx1"/>
          </a:solidFill>
          <a:latin typeface="+mn-lt"/>
          <a:ea typeface="+mn-ea"/>
          <a:cs typeface="+mn-cs"/>
        </a:defRPr>
      </a:lvl6pPr>
      <a:lvl7pPr marL="2625725" indent="-344488" algn="l" defTabSz="914400" rtl="0" eaLnBrk="1" latinLnBrk="0" hangingPunct="1">
        <a:spcBef>
          <a:spcPct val="20000"/>
        </a:spcBef>
        <a:buSzPct val="90000"/>
        <a:buFontTx/>
        <a:buBlip>
          <a:blip r:embed="rId24"/>
        </a:buBlip>
        <a:defRPr lang="en-US" sz="1800" kern="1200" dirty="0" smtClean="0">
          <a:solidFill>
            <a:schemeClr val="tx1"/>
          </a:solidFill>
          <a:latin typeface="+mn-lt"/>
          <a:ea typeface="+mn-ea"/>
          <a:cs typeface="+mn-cs"/>
        </a:defRPr>
      </a:lvl7pPr>
      <a:lvl8pPr marL="2970213" indent="-344488" algn="l" defTabSz="914400" rtl="0" eaLnBrk="1" latinLnBrk="0" hangingPunct="1">
        <a:spcBef>
          <a:spcPct val="20000"/>
        </a:spcBef>
        <a:buSzPct val="90000"/>
        <a:buFontTx/>
        <a:buBlip>
          <a:blip r:embed="rId22"/>
        </a:buBlip>
        <a:defRPr lang="en-US" sz="1800" kern="1200" dirty="0" smtClean="0">
          <a:solidFill>
            <a:schemeClr val="tx1"/>
          </a:solidFill>
          <a:latin typeface="+mn-lt"/>
          <a:ea typeface="+mn-ea"/>
          <a:cs typeface="+mn-cs"/>
        </a:defRPr>
      </a:lvl8pPr>
      <a:lvl9pPr marL="3313113" indent="-344488" algn="l" defTabSz="914400" rtl="0" eaLnBrk="1" latinLnBrk="0" hangingPunct="1">
        <a:spcBef>
          <a:spcPct val="20000"/>
        </a:spcBef>
        <a:buSzPct val="90000"/>
        <a:buFontTx/>
        <a:buBlip>
          <a:blip r:embed="rId23"/>
        </a:buBlip>
        <a:defRPr lang="en-US" sz="1800" kern="1200" dirty="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8.gif"/><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1.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hyperlink" Target="http://www.yangfamilytaichi.com/yang/tree/" TargetMode="External"/><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emf"/><Relationship Id="rId3" Type="http://schemas.openxmlformats.org/officeDocument/2006/relationships/image" Target="../media/image39.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atin typeface="Arial" charset="0"/>
                <a:ea typeface="Arial" charset="0"/>
                <a:cs typeface="Arial" charset="0"/>
              </a:rPr>
              <a:t>IT306</a:t>
            </a:r>
            <a:endParaRPr lang="en-US" dirty="0">
              <a:latin typeface="Arial" charset="0"/>
              <a:ea typeface="Arial" charset="0"/>
              <a:cs typeface="Arial" charset="0"/>
            </a:endParaRPr>
          </a:p>
        </p:txBody>
      </p:sp>
      <p:sp>
        <p:nvSpPr>
          <p:cNvPr id="3" name="Subtitle 2"/>
          <p:cNvSpPr>
            <a:spLocks noGrp="1"/>
          </p:cNvSpPr>
          <p:nvPr>
            <p:ph type="subTitle" idx="1"/>
          </p:nvPr>
        </p:nvSpPr>
        <p:spPr/>
        <p:txBody>
          <a:bodyPr/>
          <a:lstStyle/>
          <a:p>
            <a:r>
              <a:rPr lang="en-US" sz="2400" dirty="0" smtClean="0">
                <a:latin typeface="Arial" charset="0"/>
                <a:ea typeface="Arial" charset="0"/>
                <a:cs typeface="Arial" charset="0"/>
              </a:rPr>
              <a:t>Module 7</a:t>
            </a:r>
          </a:p>
          <a:p>
            <a:r>
              <a:rPr lang="en-US" sz="2400" dirty="0" smtClean="0">
                <a:latin typeface="Arial" charset="0"/>
                <a:ea typeface="Arial" charset="0"/>
                <a:cs typeface="Arial" charset="0"/>
              </a:rPr>
              <a:t>Tree, </a:t>
            </a:r>
            <a:r>
              <a:rPr lang="en-US" sz="2400" smtClean="0">
                <a:latin typeface="Arial" charset="0"/>
                <a:ea typeface="Arial" charset="0"/>
                <a:cs typeface="Arial" charset="0"/>
              </a:rPr>
              <a:t>Priority Queue</a:t>
            </a:r>
            <a:endParaRPr lang="en-US" sz="2400" dirty="0">
              <a:latin typeface="Arial" charset="0"/>
              <a:ea typeface="Arial" charset="0"/>
              <a:cs typeface="Arial" charset="0"/>
            </a:endParaRPr>
          </a:p>
        </p:txBody>
      </p:sp>
    </p:spTree>
    <p:extLst>
      <p:ext uri="{BB962C8B-B14F-4D97-AF65-F5344CB8AC3E}">
        <p14:creationId xmlns:p14="http://schemas.microsoft.com/office/powerpoint/2010/main" val="9843524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charset="0"/>
                <a:ea typeface="Arial" charset="0"/>
                <a:cs typeface="Arial" charset="0"/>
              </a:rPr>
              <a:t>Binary tree</a:t>
            </a:r>
            <a:endParaRPr lang="en-US" dirty="0">
              <a:latin typeface="Arial" charset="0"/>
              <a:ea typeface="Arial" charset="0"/>
              <a:cs typeface="Arial" charset="0"/>
            </a:endParaRPr>
          </a:p>
        </p:txBody>
      </p:sp>
      <p:sp>
        <p:nvSpPr>
          <p:cNvPr id="3" name="Content Placeholder 2"/>
          <p:cNvSpPr>
            <a:spLocks noGrp="1"/>
          </p:cNvSpPr>
          <p:nvPr>
            <p:ph idx="1"/>
          </p:nvPr>
        </p:nvSpPr>
        <p:spPr/>
        <p:txBody>
          <a:bodyPr>
            <a:normAutofit fontScale="70000" lnSpcReduction="20000"/>
          </a:bodyPr>
          <a:lstStyle/>
          <a:p>
            <a:r>
              <a:rPr lang="en-US" dirty="0" smtClean="0"/>
              <a:t>Finite set of nodes</a:t>
            </a:r>
          </a:p>
          <a:p>
            <a:r>
              <a:rPr lang="en-US" dirty="0" smtClean="0"/>
              <a:t>Empty tree: no nodes including root node</a:t>
            </a:r>
          </a:p>
          <a:p>
            <a:r>
              <a:rPr lang="en-US" dirty="0" smtClean="0"/>
              <a:t>Tree is a type of collection</a:t>
            </a:r>
          </a:p>
          <a:p>
            <a:r>
              <a:rPr lang="en-US" dirty="0" smtClean="0"/>
              <a:t>Root: no parent</a:t>
            </a:r>
          </a:p>
          <a:p>
            <a:r>
              <a:rPr lang="en-US" dirty="0" smtClean="0"/>
              <a:t>Sibling</a:t>
            </a:r>
          </a:p>
          <a:p>
            <a:r>
              <a:rPr lang="en-US" dirty="0" smtClean="0"/>
              <a:t>Number of children (left, right)</a:t>
            </a:r>
          </a:p>
          <a:p>
            <a:r>
              <a:rPr lang="en-US" dirty="0" smtClean="0"/>
              <a:t>Parent node</a:t>
            </a:r>
          </a:p>
          <a:p>
            <a:r>
              <a:rPr lang="en-US" dirty="0" smtClean="0"/>
              <a:t>Regular node: has exactly one parent</a:t>
            </a:r>
          </a:p>
          <a:p>
            <a:r>
              <a:rPr lang="en-US" dirty="0" smtClean="0"/>
              <a:t>Leaf: no children</a:t>
            </a:r>
          </a:p>
          <a:p>
            <a:endParaRPr lang="en-US" dirty="0" smtClean="0"/>
          </a:p>
          <a:p>
            <a:endParaRPr lang="en-US" dirty="0"/>
          </a:p>
        </p:txBody>
      </p:sp>
    </p:spTree>
    <p:extLst>
      <p:ext uri="{BB962C8B-B14F-4D97-AF65-F5344CB8AC3E}">
        <p14:creationId xmlns:p14="http://schemas.microsoft.com/office/powerpoint/2010/main" val="16984179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charset="0"/>
                <a:ea typeface="Arial" charset="0"/>
                <a:cs typeface="Arial" charset="0"/>
              </a:rPr>
              <a:t>Binary Tree</a:t>
            </a:r>
            <a:endParaRPr lang="en-US" dirty="0">
              <a:latin typeface="Arial" charset="0"/>
              <a:ea typeface="Arial" charset="0"/>
              <a:cs typeface="Arial" charset="0"/>
            </a:endParaRPr>
          </a:p>
        </p:txBody>
      </p:sp>
      <p:sp>
        <p:nvSpPr>
          <p:cNvPr id="5" name="Content Placeholder 4"/>
          <p:cNvSpPr>
            <a:spLocks noGrp="1"/>
          </p:cNvSpPr>
          <p:nvPr>
            <p:ph idx="1"/>
          </p:nvPr>
        </p:nvSpPr>
        <p:spPr/>
        <p:txBody>
          <a:bodyPr/>
          <a:lstStyle/>
          <a:p>
            <a:r>
              <a:rPr lang="en-US" dirty="0" smtClean="0"/>
              <a:t>Find root, leaf, regular node, parent node, sibling node.</a:t>
            </a:r>
            <a:endParaRPr lang="en-US" dirty="0"/>
          </a:p>
        </p:txBody>
      </p:sp>
      <p:pic>
        <p:nvPicPr>
          <p:cNvPr id="3079" name="Picture 7" descr="http://mathworld.wolfram.com/images/eps-gif/CompleteBinaryTree_1000.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1575" y="2883125"/>
            <a:ext cx="3924300" cy="2371726"/>
          </a:xfrm>
          <a:prstGeom prst="rect">
            <a:avLst/>
          </a:prstGeom>
          <a:noFill/>
          <a:extLst>
            <a:ext uri="{909E8E84-426E-40dd-AFC4-6F175D3DCCD1}">
              <a14:hiddenFill xmlns:a14="http://schemas.microsoft.com/office/drawing/2010/main" xmlns="">
                <a:solidFill>
                  <a:srgbClr val="FFFFFF"/>
                </a:solidFill>
              </a14:hiddenFill>
            </a:ext>
          </a:extLst>
        </p:spPr>
      </p:pic>
      <p:sp>
        <p:nvSpPr>
          <p:cNvPr id="7" name="TextBox 6"/>
          <p:cNvSpPr txBox="1"/>
          <p:nvPr/>
        </p:nvSpPr>
        <p:spPr>
          <a:xfrm>
            <a:off x="7184572" y="2915782"/>
            <a:ext cx="960519" cy="369332"/>
          </a:xfrm>
          <a:prstGeom prst="rect">
            <a:avLst/>
          </a:prstGeom>
          <a:noFill/>
        </p:spPr>
        <p:txBody>
          <a:bodyPr wrap="none" rtlCol="0">
            <a:spAutoFit/>
          </a:bodyPr>
          <a:lstStyle/>
          <a:p>
            <a:r>
              <a:rPr lang="en-US" dirty="0" smtClean="0"/>
              <a:t>Level 1</a:t>
            </a:r>
            <a:endParaRPr lang="en-US" dirty="0"/>
          </a:p>
        </p:txBody>
      </p:sp>
      <p:cxnSp>
        <p:nvCxnSpPr>
          <p:cNvPr id="9" name="Straight Arrow Connector 8"/>
          <p:cNvCxnSpPr/>
          <p:nvPr/>
        </p:nvCxnSpPr>
        <p:spPr>
          <a:xfrm>
            <a:off x="4593771" y="3189514"/>
            <a:ext cx="2438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336971" y="3437514"/>
            <a:ext cx="960519" cy="369332"/>
          </a:xfrm>
          <a:prstGeom prst="rect">
            <a:avLst/>
          </a:prstGeom>
          <a:noFill/>
        </p:spPr>
        <p:txBody>
          <a:bodyPr wrap="none" rtlCol="0">
            <a:spAutoFit/>
          </a:bodyPr>
          <a:lstStyle/>
          <a:p>
            <a:r>
              <a:rPr lang="en-US" dirty="0" smtClean="0"/>
              <a:t>Level 2</a:t>
            </a:r>
            <a:endParaRPr lang="en-US" dirty="0"/>
          </a:p>
        </p:txBody>
      </p:sp>
      <p:cxnSp>
        <p:nvCxnSpPr>
          <p:cNvPr id="16" name="Straight Arrow Connector 15"/>
          <p:cNvCxnSpPr/>
          <p:nvPr/>
        </p:nvCxnSpPr>
        <p:spPr>
          <a:xfrm>
            <a:off x="5706691" y="3622180"/>
            <a:ext cx="147788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336971" y="3839896"/>
            <a:ext cx="960519" cy="369332"/>
          </a:xfrm>
          <a:prstGeom prst="rect">
            <a:avLst/>
          </a:prstGeom>
          <a:noFill/>
        </p:spPr>
        <p:txBody>
          <a:bodyPr wrap="none" rtlCol="0">
            <a:spAutoFit/>
          </a:bodyPr>
          <a:lstStyle/>
          <a:p>
            <a:r>
              <a:rPr lang="en-US" dirty="0" smtClean="0"/>
              <a:t>Level 3</a:t>
            </a:r>
            <a:endParaRPr lang="en-US" dirty="0"/>
          </a:p>
        </p:txBody>
      </p:sp>
      <p:cxnSp>
        <p:nvCxnSpPr>
          <p:cNvPr id="19" name="Straight Arrow Connector 18"/>
          <p:cNvCxnSpPr/>
          <p:nvPr/>
        </p:nvCxnSpPr>
        <p:spPr>
          <a:xfrm>
            <a:off x="6186950" y="4068988"/>
            <a:ext cx="115002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372205" y="4361628"/>
            <a:ext cx="960519" cy="369332"/>
          </a:xfrm>
          <a:prstGeom prst="rect">
            <a:avLst/>
          </a:prstGeom>
          <a:noFill/>
        </p:spPr>
        <p:txBody>
          <a:bodyPr wrap="none" rtlCol="0">
            <a:spAutoFit/>
          </a:bodyPr>
          <a:lstStyle/>
          <a:p>
            <a:r>
              <a:rPr lang="en-US" dirty="0" smtClean="0"/>
              <a:t>Level 4</a:t>
            </a:r>
            <a:endParaRPr lang="en-US" dirty="0"/>
          </a:p>
        </p:txBody>
      </p:sp>
      <p:cxnSp>
        <p:nvCxnSpPr>
          <p:cNvPr id="22" name="Straight Arrow Connector 21"/>
          <p:cNvCxnSpPr>
            <a:endCxn id="21" idx="1"/>
          </p:cNvCxnSpPr>
          <p:nvPr/>
        </p:nvCxnSpPr>
        <p:spPr>
          <a:xfrm>
            <a:off x="6365875" y="4546294"/>
            <a:ext cx="100633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908521" y="4885123"/>
            <a:ext cx="960519" cy="369332"/>
          </a:xfrm>
          <a:prstGeom prst="rect">
            <a:avLst/>
          </a:prstGeom>
          <a:noFill/>
        </p:spPr>
        <p:txBody>
          <a:bodyPr wrap="none" rtlCol="0">
            <a:spAutoFit/>
          </a:bodyPr>
          <a:lstStyle/>
          <a:p>
            <a:r>
              <a:rPr lang="en-US" dirty="0" smtClean="0"/>
              <a:t>Level 5</a:t>
            </a:r>
            <a:endParaRPr lang="en-US" dirty="0"/>
          </a:p>
        </p:txBody>
      </p:sp>
      <p:cxnSp>
        <p:nvCxnSpPr>
          <p:cNvPr id="23" name="Straight Arrow Connector 22"/>
          <p:cNvCxnSpPr/>
          <p:nvPr/>
        </p:nvCxnSpPr>
        <p:spPr>
          <a:xfrm>
            <a:off x="4902191" y="5069789"/>
            <a:ext cx="100633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84715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charset="0"/>
                <a:ea typeface="Arial" charset="0"/>
                <a:cs typeface="Arial" charset="0"/>
              </a:rPr>
              <a:t>More terminology</a:t>
            </a:r>
            <a:endParaRPr lang="en-US" dirty="0">
              <a:latin typeface="Arial" charset="0"/>
              <a:ea typeface="Arial" charset="0"/>
              <a:cs typeface="Arial" charset="0"/>
            </a:endParaRPr>
          </a:p>
        </p:txBody>
      </p:sp>
      <p:sp>
        <p:nvSpPr>
          <p:cNvPr id="3" name="Content Placeholder 2"/>
          <p:cNvSpPr>
            <a:spLocks noGrp="1"/>
          </p:cNvSpPr>
          <p:nvPr>
            <p:ph idx="1"/>
          </p:nvPr>
        </p:nvSpPr>
        <p:spPr>
          <a:xfrm>
            <a:off x="457200" y="1752600"/>
            <a:ext cx="8506146" cy="4373563"/>
          </a:xfrm>
        </p:spPr>
        <p:txBody>
          <a:bodyPr>
            <a:normAutofit/>
          </a:bodyPr>
          <a:lstStyle/>
          <a:p>
            <a:r>
              <a:rPr lang="en-US" b="1" dirty="0" smtClean="0"/>
              <a:t>Full binary tree</a:t>
            </a:r>
            <a:r>
              <a:rPr lang="en-US" dirty="0" smtClean="0"/>
              <a:t>: if each node is </a:t>
            </a:r>
            <a:r>
              <a:rPr lang="en-US" dirty="0" smtClean="0"/>
              <a:t>either </a:t>
            </a:r>
            <a:r>
              <a:rPr lang="en-US" dirty="0" smtClean="0"/>
              <a:t>leaf or possesses exactly two children.</a:t>
            </a:r>
          </a:p>
          <a:p>
            <a:r>
              <a:rPr lang="en-US" b="1" dirty="0" smtClean="0"/>
              <a:t>Complete binary tree</a:t>
            </a:r>
            <a:r>
              <a:rPr lang="en-US" dirty="0" smtClean="0"/>
              <a:t>: if all levels except possibly the last are completely full, and the last level has all its nodes to the left.</a:t>
            </a:r>
          </a:p>
        </p:txBody>
      </p:sp>
    </p:spTree>
    <p:extLst>
      <p:ext uri="{BB962C8B-B14F-4D97-AF65-F5344CB8AC3E}">
        <p14:creationId xmlns:p14="http://schemas.microsoft.com/office/powerpoint/2010/main" val="7570929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charset="0"/>
                <a:ea typeface="Arial" charset="0"/>
                <a:cs typeface="Arial" charset="0"/>
              </a:rPr>
              <a:t>What Type of Tree?</a:t>
            </a:r>
            <a:endParaRPr lang="en-US" dirty="0">
              <a:latin typeface="Arial" charset="0"/>
              <a:ea typeface="Arial" charset="0"/>
              <a:cs typeface="Arial" charset="0"/>
            </a:endParaRP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659310" y="1752600"/>
            <a:ext cx="3329644" cy="1834569"/>
          </a:xfrm>
          <a:prstGeom prst="rect">
            <a:avLst/>
          </a:prstGeom>
        </p:spPr>
      </p:pic>
      <p:pic>
        <p:nvPicPr>
          <p:cNvPr id="5" name="Picture 7" descr="http://mathworld.wolfram.com/images/eps-gif/CompleteBinaryTree_1000.gif"/>
          <p:cNvPicPr>
            <a:picLocks noChangeAspect="1" noChangeArrowheads="1"/>
          </p:cNvPicPr>
          <p:nvPr/>
        </p:nvPicPr>
        <p:blipFill rotWithShape="1">
          <a:blip r:embed="rId4">
            <a:extLst>
              <a:ext uri="{28A0092B-C50C-407E-A947-70E740481C1C}">
                <a14:useLocalDpi xmlns:a14="http://schemas.microsoft.com/office/drawing/2010/main" val="0"/>
              </a:ext>
            </a:extLst>
          </a:blip>
          <a:srcRect b="27482"/>
          <a:stretch/>
        </p:blipFill>
        <p:spPr bwMode="auto">
          <a:xfrm>
            <a:off x="4626429" y="1752600"/>
            <a:ext cx="3924300" cy="1719943"/>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401" y="4450896"/>
            <a:ext cx="1847850" cy="15430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7" name="Picture 6" descr="http://mathworld.wolfram.com/images/eps-gif/CompleteBinaryTree_1000.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6429" y="3754437"/>
            <a:ext cx="3924300" cy="237172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7152148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latin typeface="Arial" charset="0"/>
                <a:ea typeface="Arial" charset="0"/>
                <a:cs typeface="Arial" charset="0"/>
              </a:rPr>
              <a:t>Binary Tree Applications</a:t>
            </a:r>
            <a:endParaRPr lang="en-US" dirty="0">
              <a:latin typeface="Arial" charset="0"/>
              <a:ea typeface="Arial" charset="0"/>
              <a:cs typeface="Arial" charset="0"/>
            </a:endParaRPr>
          </a:p>
        </p:txBody>
      </p:sp>
      <p:sp>
        <p:nvSpPr>
          <p:cNvPr id="3" name="Content Placeholder 2"/>
          <p:cNvSpPr>
            <a:spLocks noGrp="1"/>
          </p:cNvSpPr>
          <p:nvPr>
            <p:ph idx="1"/>
          </p:nvPr>
        </p:nvSpPr>
        <p:spPr/>
        <p:txBody>
          <a:bodyPr/>
          <a:lstStyle/>
          <a:p>
            <a:r>
              <a:rPr lang="en-US" dirty="0" smtClean="0"/>
              <a:t>Decision trees </a:t>
            </a:r>
          </a:p>
          <a:p>
            <a:r>
              <a:rPr lang="en-US" dirty="0" smtClean="0"/>
              <a:t>Look up, complexity</a:t>
            </a:r>
          </a:p>
          <a:p>
            <a:r>
              <a:rPr lang="en-US" dirty="0" smtClean="0"/>
              <a:t>Traversal</a:t>
            </a:r>
          </a:p>
        </p:txBody>
      </p:sp>
      <p:sp>
        <p:nvSpPr>
          <p:cNvPr id="5" name="AutoShape 5" descr="data:image/jpeg;base64,/9j/4AAQSkZJRgABAQAAAQABAAD/2wCEAAkGBhMSERISExMVFRUSGBQXFRUWFRgXGBgcGBQVGBYWGBQXGyYeFxokGRgXHy8gIygtOCwsFx8xNTAqNiYrLCoBCQoKDgwOGg8PGi0lHyAsKSkwNSwyLSwwMCwsLCwsLCw0LCwwLDQxKiovLCk0LCovKSwqMCwsLC8sLCwsLCwvLP/AABEIAKMBNAMBIgACEQEDEQH/xAAbAAEBAQEBAQEBAAAAAAAAAAAABQQDAQIGB//EAEYQAAIBAgMDBwgIBAYABwAAAAECAwARBBIhBRMxBhUiQVFhkxYyUlNUcZTTFCNCYoGR0dIzQ3KhY4KSscHwNGR0orPC4f/EABcBAQEBAQAAAAAAAAAAAAAAAAACAwH/xAAtEQACAQIEBQMEAwEBAAAAAAAAAQIRIRITMVEDYZHR8CIyQUJxscGh4fGBI//aAAwDAQACEQMRAD8A/uNKUoBSlKAUpSgFKUoBSlKAUpSgM+OxywxtI56K24C5JJAVVA4sSQAOskVgjTFy9JnXDqeCKokkHZmdjkB7gp/qNe7b/i4IHzd+c3Zph5yl/wDOF/G1Vq09qXMz9zfIlc1T+2S+HB8unNU/tkvhwfLrPykDb7Z5UMQMSxkyqSAv0TFWz2+zvN1x+1l67V8DGYhsJIzZ1lVlBKLe4vGWMYKXK2LDVQQQRxFzzMfLohlrn1fc181T+2S+HB8unNU/tkvhwfLqScfNC85RXZScQ2XdOTdRAQy2F2JBlOUDpEWGoN9uO2pKmFEobpGaBMxiYdCTFRxn6s2OYI/nWAJF7W0pmPl0Qy1z6vuaeap/bJfDg+XTmqf2yXw4Pl1MG0p0OZ1J6jIkDFt39KZFfKAbnd5WIA6y1raV1XHTozFmlcZ8N/IYDIyhXZUClh07kgkleuwFMx8uiGWufV9zdzVP7ZL4cHy6c1T+2S+HB8uouG29iyrO0b2TD4OQjcOGLSSSribKVzFo0VHyKL62sbgVWm2jIkEbnM2aTK7pC+ZUJbI25sWJ8xScttS1gNAzHy6IZa59X3OnNU/tkvhwfLpzVP7ZL4cHy6g4bG4iN8SOmDLMMsv0eVkzDAYPKdyLlY2kEt+kNVK5gxrdids4gNIFVgL2UmFtLYhYzoBYjdktfMbgBtBpTMfLohlrn1fcoc1T+2S+HB8unNuJGq4sk9QkijK/iECN/emHwQGJzZnLJGC5KsFcyWUdK2Xo7knICbby9hcXq0zHy6IZa59X3J+zdpM7PFKoSWPKWAN1ZWvlkRrAlSQRY6ggjsJoVJxH/joLdUE+b3GSDLf8Q1vcarUmlZr5Owbun8ClKVBYpSlAKUpQClKUApSlAKUpQClKUApSlAKUpQClKUApWXaeMMUTyKhkKi4RSAzagWW+mbsuR7xWbBcoIpRnQgxlUKtrclmdN3u7Zg4ZCpU6g6WuDYCnSucE6uoZSGU8CP8AvbXSgM20cAs0Zja4vYhl0ZWUhldT1EMAfwrDHjsRFZZYTLbTewZde9onYMp7lzf8Voxm24Y2yFs0nVFGC8nvyLcgd5sO+s+fFzcFXDJ2taWa39IO7Q+8v7q2inS+nMxk1W2vLyh7ieUaRqXkjmRV4syWA/EmvMLykWRQyQ4gqeBMLC/eM1rjvrrhtgRKwkYGWQcJJTnYf036MfuQCqVcbh8IpKfyydz1/gz+Ef8AiuOJ2hHIuV8PMwBVrGFrXRgyH3hgCOwgGq9KmsdiqPcm89j1M/gtQ7dHqcR4L/pVKlKx2FJbkzn1fU4jwH/SnPq+pxHgP+lU6UrHY5SW5L8oF9Tifh5P0p5QL6nE/DyfpVSlKx2/kUlv/BDw/K+F8wRJ2KGzAQSFlPYVy3H5V2O2pH0hw0rE9co3KD+ov0/9KmtOP2RFMQXXpr5sikpIv9Mi2YDuvY9dZLYqDsxUf+WOcD36Ryf+z8a0/wDN+1X5v/P0ZvMT9TtyX+/s07M2cYy8kjB5pbZ2AsAFvlRF1sgueJ1JJPGt9YsDtiKUlVazr50bgpIvvRrG3fwPUa21lOtfUaxpT0ilSZ9vhJmgZCHyq8QuPrgWysI+9SVzX83OpOhvWw7Ui65FvppftDG/usrG/wB09hqSjVSlKAUpSgFKUoBSlKAUpSgFKVnxu0I4VzSyKi9rMFHuF+JrqTdkcbSuzRSpflLB6T+FL/vkp5Swek/gy/sqsuezJzIboqUqX5SQek/hS/sr3yjg9JvDk/bTLnsxjjuinSpnlHB6TeHJ+2vJOU2HAJzPp2RSk/gAmtMuezGOO5uxeHzqVuV1U3FjwYHr91TsRsKFXknzGIs0crNmAUNHmBazaDMrFW7RrodannlU0v8ADAgX05kdnOvVCgsO4s3+WvYvolw00j4hwbhpkZgD1FYwgRD3hb99Xkte7uRmp+07bOxyIm7wcTzAtI5kJyRFpZGldt6w6QLux+rDWvawtWnmqaX+PMQvqoLxr7mkvvG94Kg9ldvKHD+nb/K4/wDrXh5RYf1g/wBLfpT1L2x7iz9zNWDwEcS5Y0VBxIUAXPabcT3mtFcMHjo5VzxOrr2owYe646671k61uaqlLClKVw6KUpQClKUApSlAKUpQClKUBlx2zIpgBIga3mtqGU9quLMp7wRWE4fEw/w2GIQfYkIWUf0zAZX9zgd71XZgNSbDvrn9JT0l/wBQq1JpU1REop30ZJTFRTzwks0UsGciGRQrHMmVuPngA8UJF+uvnySj3SxZzaO27bKgdMquqFZFUMHVWID3v23u2ajjIoJVyybtxxsxBseog9R7xU/cyw/wJllQfyp3uR3JOLsP84b3iqwqWlvN/PucxOOt/NvPsXKVKwnKOJmEb3hlP8uSwJ/ocEpJ/lJ77VR+kL6S/mKhxcdUUpKWjOlK579fSH5ivd+vpD8xXKHan3Svjfr6Q/MU3q9o/MVyh2p90r5EgPAj86+qAUpSgOeJnCIzngilj7gLmpmxdnaLiJQGnkGYk67sNqIo/RUCw04kXOpqji8MJI3jPB1ZT7mBB/3rFsLH54xG9hNCAsqdYIFs4HWjWup7D2gitFXA6eedjN0xKvnnc67P2xHMuZTl6csYDWBLRSNHIAL62dWH4X4Um21CrFc4JV1RwCOgWQuM+vRGXX8RU3Z/Jhoyh3uqy4iW6hluJ8S87RlcxVgM2UEi4tcW1FaptiEys+dbNLHLlK31SPJa+buB4aVmaFITrcDMLkXAuLkdoHWO+vHxaDNd1GS2a7AZb8L9n41C2JyVaDcBnjdYI4VW8RDK8cJhzxneEICmlrEjM/S6WnTE8nH3hljmyHeCUKys8ZNmRrpnFrox80gZgHIJvcCw2MQXu6iwuekNBpqeziPzr6OIUGxZb2zWuL27fd31AHJVlMjRyRozzRSqBEQgCYaLDmNlVwSCqFhYjKSuhy6/L8j+jLGHjEbxlUXdH6onDDD/AFfTsI8gFltfVhmsdALGP2vHFBLiCc0cKu7lLMbICXsAdSADpX0dpx50UG+cSEMCCo3ZUNc30PSH5GpMnJPNBtCAyADH5tVS27zYSHDaC/S/h5urzrdV6+peTBzyyI6q029L/V5lzPFBGDlvqAsK3vxueFAWfpadHpr0rZekNbmwt261lw+3I3QuuY2d48lunmSdoG6I+zvFIzcLa3AqTByPKrbeIeliGBMZv9djBiuLOSbEZeOvHThWvY+wJMOZyJQwnaaSxQ9BpJpJBY5r5QHAK9ZBYZSzXA5bQymM46AFZIgxawsZFjJEkTgaNwbKeprEGxN76OCARwOoqPtuQR4bcJl3kq7mFBpclctwvUijpHsANVoY8qqo+yAPyFq0leKqZxpidD7pSlZmgpSlAKUpQClKUApSlAKxbXxzRR3RQ0jsqRqeBZjYE/dGrHuU1tqTyhOVYZj5sEqu/cpV42Y9yiTMe5TVwVZIibpFiLk1EelOPpEnEtKAwB+5GejGO4D3knWu3k7hfZoPCT9K3g31HXXtMye5zLhsR8FszBTKWjggYBnQncKOkjFXXVeIYEHvBHVX1PsbBLYNh4OkwUfUodW4DRdL266nbM5Ozx5Lsgyz4qUgMWUpPi3mAsUBDhWtcEajXMDWrFbDZpZGCRlZJYJGJJBIRArBgE10UW11vbS1MyW7O5cNkbPJvCeyweCn7a88msJ7Lh/Bj/bUvAbDxCiNZMjBIkUNvpLhliaNltu/rEN812bixJW6i/TBbDmR4b5CixwhvrHDJIhcyOpy/WB8wBuV83XNewZk92cyobLoUPJnCey4fwY/2155M4T2XD+DH+2p+0NhYhp5JI5FCOYiUYlr5JMOWVSFBjV0SRGXpDVWABLhuc+wMQCMhQglic0rjIPpSTIq9A5gEDr1ZdANODMnuxlw2RU8mcJ7Lh/Bj/bWBMHsw2tBhtXKfwF0YStFlJy9E7xSgvxIsL1wj5P4lQxUx3LyMQZXIdTjt8kbHJoNySnWBe1itbdkbEaONUkWM2xGImIVyQA88ssQF0GYqXXTSxW4vYUzJ7s7lw2RoPJbB+ywDsKxIpHeGUAg94rnhi2HmSEuzxTZt0XOZ0dRmMZc6upUMwJ1GQgk3FrFSNrHNiMHGPOWR5SOxFhkQn/VIg/GrjJytJ1s/wAESio3iqXX5K9KUrE2FY8fsmKaxdekvmupKOvblkQhl/A1sqN5RDfSwFCsiEGPM1lmToBnRgD5pcBltcXHUwJ6m06o40mqM7cydmIxHiA/3K3pzKfaMR/rH7a0xbTiZ92HBazkDtCMFcr6WViAbcCQDa4r6x2OSFDJIbKLd5JJsFVRqzE6ADiTVqUnZEuMUTsbhFhQySYqcKv3lJN9AAAl2JNgANSTXHZmy53DPLPOgbzIsyZkX77BdXPEgaDhrxrRgsC8rriMQLFdYYeIiv8Aaa2jSkcTwW9h1k16pzwqnz55Xxyo4nX488p4pvM7e04j/Un7Kczt7TiPzj+XVKlRjZeFH5/aey8QlnixE7hfPivEGYdqMUsGHYdDwuONdcDhRMgePGYgg3H8sEEaFWUxXVgdCDwq3UvHbLYOZ8OQsumdTpHMBwD24Nbg41HXcaVanVUf68/74s3Cjqvz50DbFf2vED8Yv+Yq8GxH9rxJ7rw/8RXrTs3aizA2BV0NpI20dD2MP7gjQjUE1n2xto4d4S6DcO2SSbPbdMf4eZMuqs1kvfRmXTW4lykrP8I6oRldflnfA7HiiYuoJdtGkdmdyOzOxJC/dFh3VtqYm34wPrWWNwCSlyctlz2Jyjp5LMV/3GtUY5AwuL2PaCD+R1FQ23dmiSVkfVKUrh0UpSgFKUoBSlKAUpSgFeEXr2lASF2G0X/hpjEvVEyiSIf0qSGQfdVgB1Cvfo2N9fh/hn+fXDaPKbcyyRNHboM0Dl7JKyxl2hLZTu3yi4GuYBiL5WApJtOMuI83SJZRocpZRdlDWsSBfTubsNtMyXz+EZ5cfGzJ9Gxvr8P8M/z6fR8b6/D/AA7/AD6pyyhVLMQqqCSxNgAOJJPAVH3smL0QtFh+t9VkmHZH1xx/f4n7NtGNRk3e1PsiJRirXr933Mgx2MeXdRS4eTIbSvuHCR/dzb45pPujh1kaXofR8b6/D/DyfPqjhcKkaKiKFVRYKBYCutJcTZLojseFu31ZGmhx4UlZcMzAGwMEignqBbfG3vsazbOxuLluN7AkiW3kT4dw6E8L2nsVOtmGh6q/RVh2lspZcrAmOVL7uVfOW/EEHRkPWp0PvAIR4nw0uiEuH8pvqzhuMb67DfDyfPpuMb67DfDyfPr3A7WbOIcQAkv2SP4coHXGT121KHUd41Oja+PaGFpVjaTJqyr52X7RUAEsQNco1Nja5sDyUpR1S6IRjGWjfVmb6NjDoZ4FHWVw75vwzTEX94NaNn7KWLM12eR7Z5HN3a3AaABVGtlUAC501Nc4NuxN0sy7trbuQNcOOjdhYWChmC5r2ufdfZBiVcEqbgddj/a/Ed4qXNtULUErnWlKVBYqdi9hRy23l2KyrMh0BR1tbKVAIFgQb8QzA3BqjXhoCYmyo4DvvrG3Sz5FF2KiV1kkVVUXYlkWwN7WsK+cDgHkcYjECzD+FFe4hBFrm2jSkcW6uA6y2Lkcm0Bv/p5Q9P6nLl83W/m9Xm2vrxr9HWj9FYrqjNetKT6MUpSszQUrFjtsRREKzEuRcRorSOR2iNAWt32tXHnz/wAviPD/AP2rUJO9CXOKtUp0qZz5/gYjwj+tOfP8DEeEf1pgkcxxPvaWyt4RJG27mQdCQC9x6Dr9tD2dXEEHWsonGJVsNLmhmGUsikahWBDxsykOhIGttOBsa78+f4GI8I/rWTaWISZReHEqyG8cixEOjdqn+xB0I0IIrRJtUl5/RDaTrHz+zZzGueVw8gE2rpdShbdrHnsyn7CqMt8ptfLe5rTs7AJBGsUYsiaKOwXJygDQKL2AGgAAFgKl7O27LlImgmzKbZ1iOVx1OFvdD2qeHUTWvnwepxHgtUPhyToWppqpSpU3nsepn8Fqc9j1M/gtXMEtjuJFKlTTt1RxixHgSH/YV3wG1Ypr7trlfOUgq634Zo2AZfxFccJJVoMUa0qa6UpUlClKz43aMcKhpHVATYXOrHsUcWPcK6k3ZHG0rs0UqYu30IuIsRb/ANPKP7FQa958X1WI8CT9KrBLY5jjuUqVNO3V9ViPAk/bXnP6+qxHw8v7aZctjmOO597Q2FFOk0cwLpNlJU2GUqBlKEAFSCAQb6EAis+Mw2Hw5Er30kZ44x0vrZFYMY0AzF2DPoPSY24mvnGcoyqEx4fEO/2VMMij3liugHXa57Aax4HFoj72ZMTLMRbP9FmyoDxSJcpyL29Z6ydLXHhPVoiXFSsmbYtnPiCJMSLKCCmGvdRbg0pGkj9eXzV+8QGqzUnykT1WJ+Fm/ZTykT1WJ+Fm/ZSUZy+DkeJw19SK1Kk+UkfqsT8LP+ynlJH6rE/Cz/sqcqezLzYborUrDgttQytkViHAuY3Vo5Ldu7kAa3fat1Q01Zlpp3Rnx2BSZCki5lNj2EEcGVhqrA6gjUVkwInjbdSXkSxyT6Zhb7Mq6XbsZePWB106V1SdKHHFVqRMFyUSKPDRrJJbCxiJSQhLIMtg10sD0Bqtuut2zdlJBnyfzGLkWAGY6s2UAAMx1JHE6nWpPJXZ2OjlxJxc6yo7XhC/ZGt9Psi1tP8Ap/R0nHC6VqIyxKtKClKVJR87wXy3F+Nr627bV+e2bydxEe0J8S+KZ4ZVskJvZdR1cBa1v01r6n5GRttBNobyTOi5d3fo+blv3C3V7+2v0Na1wr0vVXM6YvctHYUpSsjQVl2rjdzBNNa+6R3t25VLW/tWquGPwYlikibzZUZD7mUg/wC9djSqroclWljPsfZghTXpSPZpZOt3I1JPYOAHUAAK31L2RtXNaGUhcQgs6HTPbTeR385DxuOF7GxFVKqdcXqJhTDYlYnboinaOTKsapC28LG5aWYxImXL1sFAN9c3CtGJ2oq7oWYmbNk6JHBC/SuLroLaivnFbGSR3di15EWNh0SpVWLWysCDclgb8QbV7zOmWFQWAgFk1ubbspYlgb9E1BZjwHKyGSBZWJS6oWUo4sWhEtluoLjKT0lFjYjiLVpHKCC7jOegwUnI9sxRXCq2WzHIyt0SdNeo1xj5MxqEyvIpj3eQhrEBIjEAdLMChNwwOtjoQCOz7CQ5iGcM0iyhg3SVxEIrgkH+WMpBve57aA6ptiErCyuGGIAaIqC2dSFIYWHCzA37DeuXlBB0en527ynI9m3kgjQqctmUuQMw0FwSbEGumM2RHKsavdhGVYA2PSVlZWJYE5gVBDCxGuutZfJeHIqDMBGIxFYgboRyJIipp5oZE0N7hQDpQH35S4fMq5zdt3a8cgH1kjRxgsVspLqVFyNbdor4Xb2eR0jUMqxxSCQkqpDvIpa7KAVATNdSb39xPnkvFpq+hhPnepnM8etuqQn3jQ10wnJ6OMFVZ7GMQqCQcqKWyqunVmIBN/xoDZs/EmSKORkKF0Vih4qSASpuBqOHAe4VP5SRBIzilFpMMC4I4si6yRntVlB0PA2PEVYqLyhnEitg0N5JxlYD+XG2jyN6Iy3tfi1h2204XuXlvkz4ntflyyDXteAV7WZoKjbCw4kLYp+lJIXCE/y4wxCIvZcAM3aT2AWs1E2VihAxwspynM5gY6CRGYsFU8M63KleNlB4GtI1wuniM5UxKvjNS7WzNMI4y+4YI5vlu2RXKoD51lZbnQXNrkg28wG3opVY5gCjOrLe5GWZ4urjdkIH5ca+4dkhHleN2UTsHddCMwRULLfzSVVQRqNLgAkk4W5Kgrbev5xYHKhsTiDPwZSCtyVsR5vXfpVmaGjanKSGGF5cwe0byKisLyZI3kyrfTMURyB90ngDbW+0oljeVnVUjzZ3Y2VcvnXY6WGtz3VPxHJnMsyb6RUnjMbqBHa5RkMi9DotlI04dBdON+jcnwcLLhN4wSRXRSLXjVhbKl76AHS97aDUC1AdX5Q4YZrzRjIru12tZYyBIx7AuZb9mYX4iujbYiEgjz9IiU8DYbrLvMzWsts68T11Px3JRZRKGkcCVMSjZQoIGIVAxFwdRkFr34m96+peS6uHzyyHeCdX8waTqgcCy6WyKQffxoDditqokTSjpBCAwva3SAN78LXvrXi7bgOolX7XX6DhH/0syg9lxXzzQNy0RcnNqWCopuCCDlVQvUOqsuL5Lq7Z946swlDlQnS3hhJNmU2I3KAd173OtAa4duQsQAx1aZNVYC8LFZLkiwAIIv19Vey7cgUXaVBclRc2JIQyWA4k5AW9wvwrLJyaRlZCzFHOILLpqMRmMi3tcasSDxFeTcmlZ45DIxeMg5rL0rQTQqCALcJpG0+0R1DLQGvaezlxEYF7MOlFIvnI1ui6n/txcG4NfWx8aZoIpGFmdQWHY1ukPwN644nGLhYUTV2CqkSC2eRgtgoH4angBcmwFdtj4MxQRRsbsqgMRwLcWI7r3rT6L72/f6M/rttf9fs2UpSszQ54iIsjKGKlgQGHFbi1x3jjUHkpsJtn4eRZ8SZRmZy7nKEBtpcnQdf/AG9foqxbZ2RHioJIJb5JBY5TY8QQQe0EA1cZfS9HqRKP1LVaGnD4hZFDowZW1DKQQfcRxpWTYexo8Jh48PFfJELLmNzxJ1PvNe1LpWxSrS5upSlcOilKUApSlAZ8bs+OZcssauOIDKDY9ovwPfWI8mIOyQe6ecf7SaV9bd2w2GVH3RkQtaXKemiZWJkVLfWBbXKjW1yLkWIbejClnZQtndSpLgxqFJluBotmGvDXjVKcloyHCMtUfHkvB/jfE4j5lPJeD/G+JxHzKqg1Glxb4pjHAxWEEiSccWtxjhPb1GTq4C5uV0jPiP6mRLh8NfSuiJuK2THI7QYczZl0lmOJxBWL7oBks8tvs8F4t1A1U5LQgAXnNhxOKxFz3m0lqo4TCJEixxqFVeAH5n3knUnrvXakuNLRNiPBjq0iV5Mw9s/xWJ+bUeTZC4Zjv3neBj0ZvpOIBjufNlCyAZOyQcPtW84/ra8ZQRY6g8RSPGktWxLgxeiRKHJqH0p/isR8yvfJmH0p/isR8yuBhfB6xgyYbriFy8PaYhxeP7nEfZuOjVjD4hZEV0YMrC6sDcEdoIpKU1dSdBGEHZxVSb5Mw9s/uOKxFv8A5K3YLZ8cIKxIqAm5ygC57Ses95qbheUmZnjZN3JE7CVWbzEAuswbL0kYZctuskGxVgu+DasTkKr5ib6AG4sWBDadA3RhrbVT2VDnJ2bLUIx0RrpSlQWK5YnCpIpSRFdTxVgGB94NdaUrQEryZg6t6o7FxE6qPcqyAD8KeTMPpT/FYj5lVaVpmT3ZnlQ2RJ8mYfSxHxWI+ZTyZh9LEfFYj5lVqUzZ7sZUNkSfJmL0sR8ViPmU8mYvTxHxWI+ZValM2e7GVDZEnyZi9PEfFYj5lPJmL08R8ViPmVWpTNnuxlQ2RJ8movTxHxWI+ZTyai9ZiPip/mVWpTNnuxlQ2RiwOxoYSWROkRYuxLuRxsZHJYjuvW2lKhtu7LSSshSlK4dFKUoBSlKAUpWbHbQjhXNI1gTYCxLMepVQXLN3AV1JuyONpXZppUobWmbVcJLbqLvEhPflzkj8bV7zniPZH8WL91Vlvl1ROYufRlSlSuc5/Y38WH99Oc5/Y38WH99Mt8uqGYufRm+XD5mRsxGQk2FrG6ka3F+BPC1TDyXw6KQoMaAYgEK5C5J2DzKb6KpYAi1ivBSo0rpzrP7HJ4sP76m4z6TNJ9bhHMC2tEJYeme2W76qOpBp1m+gFR4VdWuq7ky4tFZPo+xqXNjNFumEGlxdWnHYvWkPfxbqsurW4ogoCqAFUAAAWAA4AAcBUvnWf2KX8JIPmU53n9im8TD/ADa7KLdlSn3RMZRV3Wv2fYrUqTzvP7FN4mH+bTnef2KbxMP82py3y6ruXmrn0fYrUqT5QZP48MsC+m+RkH9TxMwQd7WHfVYGpcXHUqMlLQVHxGz3hZpsMLhiWlw97K5PF4ydEk/s3XY9IWKUjJxEoqRCh2fDijPOsj/XxxwOuimPcvKy9ErdZA0r3DX6tO3THsBM8UjMzPDfK5CK3SvmF0UWU9G6iwJRTa4vXd9lLvhOpKPwfLa0gsbBwRrY6g8RwvYkUwu2oJZJIo5UaSLz0BuV1sbjuOh7K61W8TidLSNtKUqCxSlKAUpSgFKUoBSlKAUpSgFKUoBSlKAUpSgFKUoBSlKAVHwCiTFYiRtTAVhj+6DFHK7DsLFwD3IKsVGxJbDTPNlZoZgu9yKWaN1GUSZRqylAqm1yMgNrEkacP5S1oZztRvSp3x21CuIgwyAZ5kmkzMLqqxGJW0BBZi0qAC/DMeoA5l248eIaGYAgCCzxg2BmmnjXMC2gO7QaXsWPUL1q3uHxASRZEfISUdH1FxYgMpvr1ju14V4+yYCxc6sd1c7xtd1I0kd+l1OzHvvY3FQ01qWmmfEfKONgCiyNmsUAT+ICjOGQk2PRUmxII00uy3+tl7Y3rzR6ExOytlt0eBQOCbhypva3DXS4rinJzCqixrmVY2DR2nlBjsCAsbB7xplYrkUgWNrW0rTh9kwJKZV0chgTnaxDEGxW9jYjS46N2tbMb8O1M3lXDexzqCzorMhCu6TiBo1J+0ZGUC9s17i4Bsn5VQocrBwQSCCB0SJIkIOttDLGb+iwNeYPYMYR1lKyFpJ3BuRlEs5mAUZuiwOXpC2q30rTPsTDyAB41cAu3S6RvJG0bkk6m6My+426hQHnP8eYLlc8dQuYCyM4zFb5botwTp0lF7sAfpdtIY4nsw35tEhsHc5GcAAm18is2pGimvTseHOXAIJUIQsjqpABAJjDZSwGga19BroLez7HieJIiGyxFShWR1ZSgspWRWDA2uDrqCQbgmgOEvKWJbFg4DFlBK8XWJpmjtxzBFY6jipF76V84jb3mZEa5eFXzAdFZJMovZuJGo420uBeu77CgN7pxufObQtGYyw16LFCVzDXU9pr2TYcJYOQ1xu+EjgHdtmjLANZiD1mgNzKCCCLg6EHrqVye6Ing+zh5SidyNHHKi+5RJlHcorTj9sxQ2Dt0j5sa9KRz2LGNT/x12rnsTCOqO8gtJO5kdb3y3CqqX4EqiopI4kGtEqQdfkzbTkqfBRpSlZmgqRs7kthsPPNiY48sk9zI1z1m50PDUf2qvSuqTWhxxT1I/J3lZhscJDh3LbpsrXBHbY69Wh/KrFS3w0OCgnkhgUBQ0jJGoBYqCbaf9FceSPKP6dhlxG6aLMWGVjfgeINhcf8g1co1rKKsRGVKRlqWqUpWZoKUpQClKUApSlAKUpQClKUApSlAKUpQClKUApSlAKUpQGeXZ0TG7RRsTxJRSfzIr45og9TF4a/pSldxPc5RDmiD1MXhr+lOaIPUxeGv6UpXcT3FEOaIPUxeGv6U5og9TF4a/pSlMT3FEOaIPUxeGv6U5og9TF4a/pSlMT3FEOaIPUxeGv6U5og9TF4a/pSlMT3GFHWDBRpqiIt+OVQP9hXalKmtTopSlAKUpQCvAK9pQClKUApSlAKUpQClKUApSlAKUpQClKUApSlAKUpQClKUB//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295" name="Picture 7" descr="http://www.sfs.uni-tuebingen.de/~vhenrich/ss12/java/homework/hw7/tvTree.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97340" y="3438038"/>
            <a:ext cx="5630673" cy="298777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0275991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charset="0"/>
                <a:ea typeface="Arial" charset="0"/>
                <a:cs typeface="Arial" charset="0"/>
              </a:rPr>
              <a:t>Binary Tree</a:t>
            </a:r>
            <a:endParaRPr lang="en-US" dirty="0">
              <a:latin typeface="Arial" charset="0"/>
              <a:ea typeface="Arial" charset="0"/>
              <a:cs typeface="Arial" charset="0"/>
            </a:endParaRPr>
          </a:p>
        </p:txBody>
      </p:sp>
      <p:sp>
        <p:nvSpPr>
          <p:cNvPr id="3" name="Content Placeholder 2"/>
          <p:cNvSpPr>
            <a:spLocks noGrp="1"/>
          </p:cNvSpPr>
          <p:nvPr>
            <p:ph idx="1"/>
          </p:nvPr>
        </p:nvSpPr>
        <p:spPr/>
        <p:txBody>
          <a:bodyPr/>
          <a:lstStyle/>
          <a:p>
            <a:r>
              <a:rPr lang="en-US" dirty="0" smtClean="0"/>
              <a:t>What is the number of nodes in a full binary tree with 4 levels?</a:t>
            </a:r>
          </a:p>
          <a:p>
            <a:r>
              <a:rPr lang="en-US" dirty="0" smtClean="0"/>
              <a:t>Maximum Number </a:t>
            </a:r>
            <a:r>
              <a:rPr lang="en-US" dirty="0"/>
              <a:t>of nodes of a binary tree with n levels? </a:t>
            </a:r>
          </a:p>
          <a:p>
            <a:endParaRPr lang="en-US" dirty="0"/>
          </a:p>
        </p:txBody>
      </p:sp>
      <p:sp>
        <p:nvSpPr>
          <p:cNvPr id="4" name="TextBox 3"/>
          <p:cNvSpPr txBox="1"/>
          <p:nvPr/>
        </p:nvSpPr>
        <p:spPr>
          <a:xfrm>
            <a:off x="1550533" y="3759751"/>
            <a:ext cx="655949" cy="369332"/>
          </a:xfrm>
          <a:prstGeom prst="rect">
            <a:avLst/>
          </a:prstGeom>
          <a:noFill/>
        </p:spPr>
        <p:txBody>
          <a:bodyPr wrap="none" rtlCol="0">
            <a:spAutoFit/>
          </a:bodyPr>
          <a:lstStyle/>
          <a:p>
            <a:r>
              <a:rPr lang="en-US" dirty="0">
                <a:solidFill>
                  <a:srgbClr val="FF0000"/>
                </a:solidFill>
              </a:rPr>
              <a:t>2</a:t>
            </a:r>
            <a:r>
              <a:rPr lang="en-US" baseline="30000" dirty="0">
                <a:solidFill>
                  <a:srgbClr val="FF0000"/>
                </a:solidFill>
              </a:rPr>
              <a:t>n </a:t>
            </a:r>
            <a:r>
              <a:rPr lang="en-US" dirty="0">
                <a:solidFill>
                  <a:srgbClr val="FF0000"/>
                </a:solidFill>
              </a:rPr>
              <a:t>-</a:t>
            </a:r>
            <a:r>
              <a:rPr lang="en-US" dirty="0" smtClean="0">
                <a:solidFill>
                  <a:srgbClr val="FF0000"/>
                </a:solidFill>
              </a:rPr>
              <a:t>1</a:t>
            </a:r>
            <a:endParaRPr lang="en-US" dirty="0">
              <a:solidFill>
                <a:srgbClr val="FF0000"/>
              </a:solidFill>
            </a:endParaRPr>
          </a:p>
        </p:txBody>
      </p:sp>
      <p:pic>
        <p:nvPicPr>
          <p:cNvPr id="5" name="Picture 7" descr="http://mathworld.wolfram.com/images/eps-gif/CompleteBinaryTree_1000.gif"/>
          <p:cNvPicPr>
            <a:picLocks noChangeAspect="1" noChangeArrowheads="1"/>
          </p:cNvPicPr>
          <p:nvPr/>
        </p:nvPicPr>
        <p:blipFill rotWithShape="1">
          <a:blip r:embed="rId2">
            <a:extLst>
              <a:ext uri="{28A0092B-C50C-407E-A947-70E740481C1C}">
                <a14:useLocalDpi xmlns:a14="http://schemas.microsoft.com/office/drawing/2010/main" val="0"/>
              </a:ext>
            </a:extLst>
          </a:blip>
          <a:srcRect b="26497"/>
          <a:stretch/>
        </p:blipFill>
        <p:spPr bwMode="auto">
          <a:xfrm>
            <a:off x="2441575" y="2883125"/>
            <a:ext cx="3924300" cy="1743304"/>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7184571" y="3004848"/>
            <a:ext cx="960519" cy="369332"/>
          </a:xfrm>
          <a:prstGeom prst="rect">
            <a:avLst/>
          </a:prstGeom>
          <a:noFill/>
        </p:spPr>
        <p:txBody>
          <a:bodyPr wrap="none" rtlCol="0">
            <a:spAutoFit/>
          </a:bodyPr>
          <a:lstStyle/>
          <a:p>
            <a:r>
              <a:rPr lang="en-US" dirty="0" smtClean="0"/>
              <a:t>Level 1</a:t>
            </a:r>
            <a:endParaRPr lang="en-US" dirty="0"/>
          </a:p>
        </p:txBody>
      </p:sp>
      <p:cxnSp>
        <p:nvCxnSpPr>
          <p:cNvPr id="7" name="Straight Arrow Connector 6"/>
          <p:cNvCxnSpPr/>
          <p:nvPr/>
        </p:nvCxnSpPr>
        <p:spPr>
          <a:xfrm>
            <a:off x="4593771" y="3189514"/>
            <a:ext cx="2438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336971" y="3437514"/>
            <a:ext cx="960519" cy="369332"/>
          </a:xfrm>
          <a:prstGeom prst="rect">
            <a:avLst/>
          </a:prstGeom>
          <a:noFill/>
        </p:spPr>
        <p:txBody>
          <a:bodyPr wrap="none" rtlCol="0">
            <a:spAutoFit/>
          </a:bodyPr>
          <a:lstStyle/>
          <a:p>
            <a:r>
              <a:rPr lang="en-US" dirty="0" smtClean="0"/>
              <a:t>Level 2</a:t>
            </a:r>
            <a:endParaRPr lang="en-US" dirty="0"/>
          </a:p>
        </p:txBody>
      </p:sp>
      <p:cxnSp>
        <p:nvCxnSpPr>
          <p:cNvPr id="9" name="Straight Arrow Connector 8"/>
          <p:cNvCxnSpPr/>
          <p:nvPr/>
        </p:nvCxnSpPr>
        <p:spPr>
          <a:xfrm>
            <a:off x="5706691" y="3622180"/>
            <a:ext cx="147788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336971" y="3839896"/>
            <a:ext cx="960519" cy="369332"/>
          </a:xfrm>
          <a:prstGeom prst="rect">
            <a:avLst/>
          </a:prstGeom>
          <a:noFill/>
        </p:spPr>
        <p:txBody>
          <a:bodyPr wrap="none" rtlCol="0">
            <a:spAutoFit/>
          </a:bodyPr>
          <a:lstStyle/>
          <a:p>
            <a:r>
              <a:rPr lang="en-US" dirty="0" smtClean="0"/>
              <a:t>Level 3</a:t>
            </a:r>
            <a:endParaRPr lang="en-US" dirty="0"/>
          </a:p>
        </p:txBody>
      </p:sp>
      <p:cxnSp>
        <p:nvCxnSpPr>
          <p:cNvPr id="11" name="Straight Arrow Connector 10"/>
          <p:cNvCxnSpPr/>
          <p:nvPr/>
        </p:nvCxnSpPr>
        <p:spPr>
          <a:xfrm>
            <a:off x="6186950" y="4068988"/>
            <a:ext cx="115002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372205" y="4361628"/>
            <a:ext cx="960519" cy="369332"/>
          </a:xfrm>
          <a:prstGeom prst="rect">
            <a:avLst/>
          </a:prstGeom>
          <a:noFill/>
        </p:spPr>
        <p:txBody>
          <a:bodyPr wrap="none" rtlCol="0">
            <a:spAutoFit/>
          </a:bodyPr>
          <a:lstStyle/>
          <a:p>
            <a:r>
              <a:rPr lang="en-US" dirty="0" smtClean="0"/>
              <a:t>Level 4</a:t>
            </a:r>
            <a:endParaRPr lang="en-US" dirty="0"/>
          </a:p>
        </p:txBody>
      </p:sp>
      <p:cxnSp>
        <p:nvCxnSpPr>
          <p:cNvPr id="13" name="Straight Arrow Connector 12"/>
          <p:cNvCxnSpPr>
            <a:endCxn id="12" idx="1"/>
          </p:cNvCxnSpPr>
          <p:nvPr/>
        </p:nvCxnSpPr>
        <p:spPr>
          <a:xfrm>
            <a:off x="6365875" y="4546294"/>
            <a:ext cx="100633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5766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932" y="503238"/>
            <a:ext cx="7644082" cy="868362"/>
          </a:xfrm>
        </p:spPr>
        <p:txBody>
          <a:bodyPr>
            <a:noAutofit/>
          </a:bodyPr>
          <a:lstStyle/>
          <a:p>
            <a:pPr algn="l"/>
            <a:r>
              <a:rPr lang="en-US" sz="3600" dirty="0" smtClean="0">
                <a:latin typeface="Arial" charset="0"/>
                <a:ea typeface="Arial" charset="0"/>
                <a:cs typeface="Arial" charset="0"/>
              </a:rPr>
              <a:t>Computing Depth/Height of </a:t>
            </a:r>
            <a:r>
              <a:rPr lang="en-US" sz="3600" dirty="0">
                <a:latin typeface="Arial" charset="0"/>
                <a:ea typeface="Arial" charset="0"/>
                <a:cs typeface="Arial" charset="0"/>
              </a:rPr>
              <a:t>a</a:t>
            </a:r>
            <a:r>
              <a:rPr lang="en-US" sz="3600" dirty="0" smtClean="0">
                <a:latin typeface="Arial" charset="0"/>
                <a:ea typeface="Arial" charset="0"/>
                <a:cs typeface="Arial" charset="0"/>
              </a:rPr>
              <a:t> Tree</a:t>
            </a:r>
            <a:endParaRPr lang="en-US" sz="3600" dirty="0">
              <a:latin typeface="Arial" charset="0"/>
              <a:ea typeface="Arial" charset="0"/>
              <a:cs typeface="Arial" charset="0"/>
            </a:endParaRPr>
          </a:p>
        </p:txBody>
      </p:sp>
      <p:sp>
        <p:nvSpPr>
          <p:cNvPr id="3" name="Content Placeholder 2"/>
          <p:cNvSpPr>
            <a:spLocks noGrp="1"/>
          </p:cNvSpPr>
          <p:nvPr>
            <p:ph idx="1"/>
          </p:nvPr>
        </p:nvSpPr>
        <p:spPr/>
        <p:txBody>
          <a:bodyPr/>
          <a:lstStyle/>
          <a:p>
            <a:r>
              <a:rPr lang="en-US" dirty="0" smtClean="0"/>
              <a:t>Depth of p: number of ancestors of p. If p is root, its depth is zero. </a:t>
            </a:r>
          </a:p>
          <a:p>
            <a:pPr lvl="1"/>
            <a:r>
              <a:rPr lang="en-US" dirty="0" smtClean="0"/>
              <a:t>Example: depth of node 4 is 2. </a:t>
            </a:r>
          </a:p>
        </p:txBody>
      </p:sp>
      <p:pic>
        <p:nvPicPr>
          <p:cNvPr id="4" name="Picture 7" descr="http://mathworld.wolfram.com/images/eps-gif/CompleteBinaryTree_1000.gif"/>
          <p:cNvPicPr>
            <a:picLocks noChangeAspect="1" noChangeArrowheads="1"/>
          </p:cNvPicPr>
          <p:nvPr/>
        </p:nvPicPr>
        <p:blipFill rotWithShape="1">
          <a:blip r:embed="rId2">
            <a:extLst>
              <a:ext uri="{28A0092B-C50C-407E-A947-70E740481C1C}">
                <a14:useLocalDpi xmlns:a14="http://schemas.microsoft.com/office/drawing/2010/main" val="0"/>
              </a:ext>
            </a:extLst>
          </a:blip>
          <a:srcRect b="26497"/>
          <a:stretch/>
        </p:blipFill>
        <p:spPr bwMode="auto">
          <a:xfrm>
            <a:off x="4403725" y="2883125"/>
            <a:ext cx="3924300" cy="1743304"/>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426128" y="2999917"/>
            <a:ext cx="4686052" cy="1499734"/>
            <a:chOff x="729913" y="3170492"/>
            <a:chExt cx="4686052" cy="1499734"/>
          </a:xfrm>
        </p:grpSpPr>
        <p:sp>
          <p:nvSpPr>
            <p:cNvPr id="5" name="TextBox 4"/>
            <p:cNvSpPr txBox="1"/>
            <p:nvPr/>
          </p:nvSpPr>
          <p:spPr>
            <a:xfrm>
              <a:off x="729913" y="3728080"/>
              <a:ext cx="1401441" cy="369332"/>
            </a:xfrm>
            <a:prstGeom prst="rect">
              <a:avLst/>
            </a:prstGeom>
            <a:noFill/>
          </p:spPr>
          <p:txBody>
            <a:bodyPr wrap="square" rtlCol="0">
              <a:spAutoFit/>
            </a:bodyPr>
            <a:lstStyle/>
            <a:p>
              <a:r>
                <a:rPr lang="en-US" dirty="0" smtClean="0"/>
                <a:t>depth</a:t>
              </a:r>
              <a:r>
                <a:rPr lang="en-US" dirty="0"/>
                <a:t>(p) = </a:t>
              </a:r>
              <a:endParaRPr lang="en-US" dirty="0" smtClean="0"/>
            </a:p>
          </p:txBody>
        </p:sp>
        <p:sp>
          <p:nvSpPr>
            <p:cNvPr id="6" name="Left Brace 5"/>
            <p:cNvSpPr/>
            <p:nvPr/>
          </p:nvSpPr>
          <p:spPr>
            <a:xfrm>
              <a:off x="2131354" y="3170492"/>
              <a:ext cx="321162" cy="149973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p:cNvSpPr txBox="1"/>
            <p:nvPr/>
          </p:nvSpPr>
          <p:spPr>
            <a:xfrm>
              <a:off x="1853984" y="3360279"/>
              <a:ext cx="3561981" cy="923330"/>
            </a:xfrm>
            <a:prstGeom prst="rect">
              <a:avLst/>
            </a:prstGeom>
            <a:noFill/>
          </p:spPr>
          <p:txBody>
            <a:bodyPr wrap="square" rtlCol="0">
              <a:spAutoFit/>
            </a:bodyPr>
            <a:lstStyle/>
            <a:p>
              <a:pPr lvl="1"/>
              <a:r>
                <a:rPr lang="en-US" dirty="0"/>
                <a:t>if p is root, </a:t>
              </a:r>
              <a:r>
                <a:rPr lang="en-US" dirty="0" smtClean="0"/>
                <a:t>0</a:t>
              </a:r>
            </a:p>
            <a:p>
              <a:pPr lvl="1"/>
              <a:r>
                <a:rPr lang="en-US" dirty="0" smtClean="0"/>
                <a:t>else</a:t>
              </a:r>
              <a:r>
                <a:rPr lang="en-US" dirty="0"/>
                <a:t>, </a:t>
              </a:r>
              <a:r>
                <a:rPr lang="en-US" dirty="0" smtClean="0"/>
                <a:t>1+depth(</a:t>
              </a:r>
              <a:r>
                <a:rPr lang="en-US" dirty="0" err="1" smtClean="0"/>
                <a:t>p.getParent</a:t>
              </a:r>
              <a:r>
                <a:rPr lang="en-US" dirty="0"/>
                <a:t>())</a:t>
              </a:r>
            </a:p>
            <a:p>
              <a:endParaRPr lang="en-US" dirty="0"/>
            </a:p>
          </p:txBody>
        </p:sp>
      </p:grpSp>
      <p:sp>
        <p:nvSpPr>
          <p:cNvPr id="9" name="TextBox 8"/>
          <p:cNvSpPr txBox="1"/>
          <p:nvPr/>
        </p:nvSpPr>
        <p:spPr>
          <a:xfrm>
            <a:off x="426128" y="4528849"/>
            <a:ext cx="4099688" cy="369332"/>
          </a:xfrm>
          <a:prstGeom prst="rect">
            <a:avLst/>
          </a:prstGeom>
          <a:noFill/>
        </p:spPr>
        <p:txBody>
          <a:bodyPr wrap="none" rtlCol="0">
            <a:spAutoFit/>
          </a:bodyPr>
          <a:lstStyle/>
          <a:p>
            <a:r>
              <a:rPr lang="en-US" b="1" dirty="0" smtClean="0">
                <a:solidFill>
                  <a:srgbClr val="FF0000"/>
                </a:solidFill>
              </a:rPr>
              <a:t>Code Fragment 8.3 in the textbook</a:t>
            </a:r>
            <a:endParaRPr lang="en-US" b="1" dirty="0">
              <a:solidFill>
                <a:srgbClr val="FF0000"/>
              </a:solidFill>
            </a:endParaRPr>
          </a:p>
        </p:txBody>
      </p:sp>
      <p:sp>
        <p:nvSpPr>
          <p:cNvPr id="11" name="TextBox 10"/>
          <p:cNvSpPr txBox="1"/>
          <p:nvPr/>
        </p:nvSpPr>
        <p:spPr>
          <a:xfrm>
            <a:off x="583931" y="5314129"/>
            <a:ext cx="7897672" cy="923330"/>
          </a:xfrm>
          <a:prstGeom prst="rect">
            <a:avLst/>
          </a:prstGeom>
          <a:noFill/>
        </p:spPr>
        <p:txBody>
          <a:bodyPr wrap="square" rtlCol="0">
            <a:spAutoFit/>
          </a:bodyPr>
          <a:lstStyle/>
          <a:p>
            <a:r>
              <a:rPr lang="en-US" dirty="0"/>
              <a:t>A</a:t>
            </a:r>
            <a:r>
              <a:rPr lang="en-US" dirty="0" smtClean="0"/>
              <a:t>lgorithm </a:t>
            </a:r>
            <a:r>
              <a:rPr lang="en-US" dirty="0"/>
              <a:t>depth( p) runs in O ( n ) worst- case time, where n is the total number of positions of T, because a position of T may have depth n- 1 if all nodes form a single branch.</a:t>
            </a:r>
          </a:p>
        </p:txBody>
      </p:sp>
    </p:spTree>
    <p:extLst>
      <p:ext uri="{BB962C8B-B14F-4D97-AF65-F5344CB8AC3E}">
        <p14:creationId xmlns:p14="http://schemas.microsoft.com/office/powerpoint/2010/main" val="3808646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smtClean="0">
                <a:latin typeface="Arial" charset="0"/>
                <a:ea typeface="Arial" charset="0"/>
                <a:cs typeface="Arial" charset="0"/>
              </a:rPr>
              <a:t>Computing Height of </a:t>
            </a:r>
            <a:r>
              <a:rPr lang="en-US" dirty="0">
                <a:latin typeface="Arial" charset="0"/>
                <a:ea typeface="Arial" charset="0"/>
                <a:cs typeface="Arial" charset="0"/>
              </a:rPr>
              <a:t>a</a:t>
            </a:r>
            <a:r>
              <a:rPr lang="en-US" dirty="0" smtClean="0">
                <a:latin typeface="Arial" charset="0"/>
                <a:ea typeface="Arial" charset="0"/>
                <a:cs typeface="Arial" charset="0"/>
              </a:rPr>
              <a:t> Tree</a:t>
            </a:r>
            <a:endParaRPr lang="en-US" dirty="0">
              <a:latin typeface="Arial" charset="0"/>
              <a:ea typeface="Arial" charset="0"/>
              <a:cs typeface="Arial" charset="0"/>
            </a:endParaRPr>
          </a:p>
        </p:txBody>
      </p:sp>
      <p:sp>
        <p:nvSpPr>
          <p:cNvPr id="3" name="Content Placeholder 2"/>
          <p:cNvSpPr>
            <a:spLocks noGrp="1"/>
          </p:cNvSpPr>
          <p:nvPr>
            <p:ph idx="1"/>
          </p:nvPr>
        </p:nvSpPr>
        <p:spPr/>
        <p:txBody>
          <a:bodyPr/>
          <a:lstStyle/>
          <a:p>
            <a:r>
              <a:rPr lang="en-US" dirty="0" smtClean="0"/>
              <a:t>What is the complexity?</a:t>
            </a:r>
            <a:endParaRPr lang="en-US" dirty="0"/>
          </a:p>
        </p:txBody>
      </p:sp>
      <p:pic>
        <p:nvPicPr>
          <p:cNvPr id="4" name="Picture 3" descr="Screen Shot 2014-10-21 at 2.34.19 PM.png"/>
          <p:cNvPicPr>
            <a:picLocks noChangeAspect="1"/>
          </p:cNvPicPr>
          <p:nvPr/>
        </p:nvPicPr>
        <p:blipFill rotWithShape="1">
          <a:blip r:embed="rId2">
            <a:extLst>
              <a:ext uri="{28A0092B-C50C-407E-A947-70E740481C1C}">
                <a14:useLocalDpi xmlns:a14="http://schemas.microsoft.com/office/drawing/2010/main" val="0"/>
              </a:ext>
            </a:extLst>
          </a:blip>
          <a:srcRect l="40391" t="47604" r="32788" b="36217"/>
          <a:stretch/>
        </p:blipFill>
        <p:spPr>
          <a:xfrm>
            <a:off x="426128" y="2744661"/>
            <a:ext cx="8237566" cy="2795074"/>
          </a:xfrm>
          <a:prstGeom prst="rect">
            <a:avLst/>
          </a:prstGeom>
        </p:spPr>
      </p:pic>
    </p:spTree>
    <p:extLst>
      <p:ext uri="{BB962C8B-B14F-4D97-AF65-F5344CB8AC3E}">
        <p14:creationId xmlns:p14="http://schemas.microsoft.com/office/powerpoint/2010/main" val="16901145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3238"/>
            <a:ext cx="7770813" cy="868362"/>
          </a:xfrm>
        </p:spPr>
        <p:txBody>
          <a:bodyPr>
            <a:noAutofit/>
          </a:bodyPr>
          <a:lstStyle/>
          <a:p>
            <a:pPr algn="l"/>
            <a:r>
              <a:rPr lang="en-US" sz="3600" dirty="0" smtClean="0">
                <a:latin typeface="Arial" charset="0"/>
                <a:ea typeface="Arial" charset="0"/>
                <a:cs typeface="Arial" charset="0"/>
              </a:rPr>
              <a:t>Array implementation of </a:t>
            </a:r>
            <a:r>
              <a:rPr lang="en-US" sz="3600" smtClean="0">
                <a:latin typeface="Arial" charset="0"/>
                <a:ea typeface="Arial" charset="0"/>
                <a:cs typeface="Arial" charset="0"/>
              </a:rPr>
              <a:t>Binary Tree</a:t>
            </a:r>
            <a:endParaRPr lang="en-US" sz="3600" dirty="0">
              <a:latin typeface="Arial" charset="0"/>
              <a:ea typeface="Arial" charset="0"/>
              <a:cs typeface="Arial" charset="0"/>
            </a:endParaRPr>
          </a:p>
        </p:txBody>
      </p:sp>
      <p:sp>
        <p:nvSpPr>
          <p:cNvPr id="3" name="Content Placeholder 2"/>
          <p:cNvSpPr>
            <a:spLocks noGrp="1"/>
          </p:cNvSpPr>
          <p:nvPr>
            <p:ph idx="1"/>
          </p:nvPr>
        </p:nvSpPr>
        <p:spPr>
          <a:xfrm>
            <a:off x="457200" y="1752600"/>
            <a:ext cx="4086906" cy="4373563"/>
          </a:xfrm>
        </p:spPr>
        <p:txBody>
          <a:bodyPr/>
          <a:lstStyle/>
          <a:p>
            <a:r>
              <a:rPr lang="en-US" dirty="0" smtClean="0"/>
              <a:t>Index numbers</a:t>
            </a:r>
          </a:p>
          <a:p>
            <a:r>
              <a:rPr lang="en-US" dirty="0" smtClean="0"/>
              <a:t>What is the index of children of node in index </a:t>
            </a:r>
            <a:r>
              <a:rPr lang="en-US" dirty="0" err="1"/>
              <a:t>i</a:t>
            </a:r>
            <a:r>
              <a:rPr lang="en-US" dirty="0" smtClean="0"/>
              <a:t> ?</a:t>
            </a:r>
          </a:p>
          <a:p>
            <a:endParaRPr lang="en-US" dirty="0"/>
          </a:p>
          <a:p>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4106" y="1879147"/>
            <a:ext cx="3800475" cy="36004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 name="TextBox 3"/>
          <p:cNvSpPr txBox="1"/>
          <p:nvPr/>
        </p:nvSpPr>
        <p:spPr>
          <a:xfrm>
            <a:off x="859971" y="3962400"/>
            <a:ext cx="2125903" cy="646331"/>
          </a:xfrm>
          <a:prstGeom prst="rect">
            <a:avLst/>
          </a:prstGeom>
          <a:noFill/>
        </p:spPr>
        <p:txBody>
          <a:bodyPr wrap="none" rtlCol="0">
            <a:spAutoFit/>
          </a:bodyPr>
          <a:lstStyle/>
          <a:p>
            <a:r>
              <a:rPr lang="en-US" dirty="0" smtClean="0">
                <a:solidFill>
                  <a:srgbClr val="FF0000"/>
                </a:solidFill>
              </a:rPr>
              <a:t>Left child = 2i +1</a:t>
            </a:r>
          </a:p>
          <a:p>
            <a:r>
              <a:rPr lang="en-US" dirty="0" smtClean="0">
                <a:solidFill>
                  <a:srgbClr val="FF0000"/>
                </a:solidFill>
              </a:rPr>
              <a:t>Right child = 2i +2</a:t>
            </a:r>
            <a:endParaRPr lang="en-US" dirty="0">
              <a:solidFill>
                <a:srgbClr val="FF0000"/>
              </a:solidFill>
            </a:endParaRPr>
          </a:p>
        </p:txBody>
      </p:sp>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846" y="4901974"/>
            <a:ext cx="3524250" cy="8858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989227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4000" dirty="0" err="1" smtClean="0">
                <a:latin typeface="Arial" charset="0"/>
                <a:ea typeface="Arial" charset="0"/>
                <a:cs typeface="Arial" charset="0"/>
              </a:rPr>
              <a:t>LinkedList</a:t>
            </a:r>
            <a:r>
              <a:rPr lang="en-US" sz="4000" dirty="0" smtClean="0">
                <a:latin typeface="Arial" charset="0"/>
                <a:ea typeface="Arial" charset="0"/>
                <a:cs typeface="Arial" charset="0"/>
              </a:rPr>
              <a:t> Implementation of Binary Tree</a:t>
            </a:r>
            <a:endParaRPr lang="en-US" sz="4000" dirty="0">
              <a:latin typeface="Arial" charset="0"/>
              <a:ea typeface="Arial" charset="0"/>
              <a:cs typeface="Arial" charset="0"/>
            </a:endParaRPr>
          </a:p>
        </p:txBody>
      </p:sp>
      <p:sp>
        <p:nvSpPr>
          <p:cNvPr id="3" name="Content Placeholder 2"/>
          <p:cNvSpPr>
            <a:spLocks noGrp="1"/>
          </p:cNvSpPr>
          <p:nvPr>
            <p:ph idx="1"/>
          </p:nvPr>
        </p:nvSpPr>
        <p:spPr/>
        <p:txBody>
          <a:bodyPr/>
          <a:lstStyle/>
          <a:p>
            <a:r>
              <a:rPr lang="en-US" dirty="0" smtClean="0"/>
              <a:t>What type of linked list is needed to implement binary trees? </a:t>
            </a:r>
            <a:r>
              <a:rPr lang="en-US" dirty="0"/>
              <a:t>(Example – BB)</a:t>
            </a:r>
          </a:p>
          <a:p>
            <a:endParaRPr lang="en-US" dirty="0"/>
          </a:p>
        </p:txBody>
      </p:sp>
      <p:pic>
        <p:nvPicPr>
          <p:cNvPr id="15362" name="Picture 2" descr="http://1.bp.blogspot.com/-OJsMRd_UeNQ/UqDarba0dEI/AAAAAAAAA1g/qJYr9alJK3g/s1600/linked+representation+of+binary+tre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9946" y="2723470"/>
            <a:ext cx="5086350" cy="298132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342143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10522" y="3688522"/>
            <a:ext cx="1940330" cy="1015663"/>
          </a:xfrm>
          <a:prstGeom prst="rect">
            <a:avLst/>
          </a:prstGeom>
          <a:noFill/>
        </p:spPr>
        <p:txBody>
          <a:bodyPr wrap="none" rtlCol="0">
            <a:spAutoFit/>
          </a:bodyPr>
          <a:lstStyle/>
          <a:p>
            <a:r>
              <a:rPr lang="en-US" sz="6000" dirty="0" smtClean="0">
                <a:latin typeface="+mj-lt"/>
                <a:cs typeface="Apple Symbols"/>
              </a:rPr>
              <a:t>Trees</a:t>
            </a:r>
            <a:endParaRPr lang="en-US" sz="6000" dirty="0">
              <a:latin typeface="+mj-lt"/>
              <a:cs typeface="Apple Symbols"/>
            </a:endParaRPr>
          </a:p>
        </p:txBody>
      </p:sp>
    </p:spTree>
    <p:extLst>
      <p:ext uri="{BB962C8B-B14F-4D97-AF65-F5344CB8AC3E}">
        <p14:creationId xmlns:p14="http://schemas.microsoft.com/office/powerpoint/2010/main" val="5310193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Arial" charset="0"/>
                <a:ea typeface="Arial" charset="0"/>
                <a:cs typeface="Arial" charset="0"/>
              </a:rPr>
              <a:t>T</a:t>
            </a:r>
            <a:r>
              <a:rPr lang="en-US" smtClean="0">
                <a:latin typeface="Arial" charset="0"/>
                <a:ea typeface="Arial" charset="0"/>
                <a:cs typeface="Arial" charset="0"/>
              </a:rPr>
              <a:t>raversal</a:t>
            </a:r>
            <a:endParaRPr lang="en-US" dirty="0">
              <a:latin typeface="Arial" charset="0"/>
              <a:ea typeface="Arial" charset="0"/>
              <a:cs typeface="Arial" charset="0"/>
            </a:endParaRPr>
          </a:p>
        </p:txBody>
      </p:sp>
      <p:sp>
        <p:nvSpPr>
          <p:cNvPr id="3" name="Content Placeholder 2"/>
          <p:cNvSpPr>
            <a:spLocks noGrp="1"/>
          </p:cNvSpPr>
          <p:nvPr>
            <p:ph idx="1"/>
          </p:nvPr>
        </p:nvSpPr>
        <p:spPr/>
        <p:txBody>
          <a:bodyPr>
            <a:normAutofit fontScale="85000" lnSpcReduction="20000"/>
          </a:bodyPr>
          <a:lstStyle/>
          <a:p>
            <a:r>
              <a:rPr lang="en-US" dirty="0"/>
              <a:t>A traversal is a process that visits all the nodes in the tree</a:t>
            </a:r>
            <a:r>
              <a:rPr lang="en-US" dirty="0" smtClean="0"/>
              <a:t>.</a:t>
            </a:r>
          </a:p>
          <a:p>
            <a:r>
              <a:rPr lang="en-US" dirty="0" smtClean="0"/>
              <a:t>Depth-first Traversal</a:t>
            </a:r>
          </a:p>
          <a:p>
            <a:pPr lvl="1"/>
            <a:r>
              <a:rPr lang="en-US" dirty="0" smtClean="0"/>
              <a:t>In-Order (Symmetric)   left-root-right</a:t>
            </a:r>
          </a:p>
          <a:p>
            <a:pPr lvl="1"/>
            <a:r>
              <a:rPr lang="en-US" dirty="0" smtClean="0"/>
              <a:t>Pre-Order    root-left-right</a:t>
            </a:r>
          </a:p>
          <a:p>
            <a:pPr lvl="1"/>
            <a:r>
              <a:rPr lang="en-US" dirty="0" smtClean="0"/>
              <a:t>Post-Order   left-right-root</a:t>
            </a:r>
          </a:p>
          <a:p>
            <a:pPr marL="411480" lvl="1" indent="0">
              <a:buNone/>
            </a:pPr>
            <a:endParaRPr lang="en-US" dirty="0" smtClean="0"/>
          </a:p>
          <a:p>
            <a:pPr marL="411480" lvl="1" indent="0">
              <a:buNone/>
            </a:pPr>
            <a:r>
              <a:rPr lang="en-US" dirty="0" smtClean="0"/>
              <a:t>In-order:</a:t>
            </a:r>
          </a:p>
          <a:p>
            <a:pPr marL="411480" lvl="1" indent="0">
              <a:buNone/>
            </a:pPr>
            <a:r>
              <a:rPr lang="en-US" dirty="0" smtClean="0"/>
              <a:t>    2,8,4,14,1,7,16,9,10,3</a:t>
            </a:r>
          </a:p>
          <a:p>
            <a:pPr marL="411480" lvl="1" indent="0">
              <a:buNone/>
            </a:pPr>
            <a:r>
              <a:rPr lang="en-US" dirty="0" smtClean="0"/>
              <a:t>Pre-order:</a:t>
            </a:r>
          </a:p>
          <a:p>
            <a:pPr marL="411480" lvl="1" indent="0">
              <a:buNone/>
            </a:pPr>
            <a:r>
              <a:rPr lang="en-US" dirty="0" smtClean="0"/>
              <a:t>    16,14,8,2,4,7,1,10,9,3</a:t>
            </a:r>
          </a:p>
          <a:p>
            <a:pPr marL="411480" lvl="1" indent="0">
              <a:buNone/>
            </a:pPr>
            <a:r>
              <a:rPr lang="en-US" dirty="0" smtClean="0"/>
              <a:t>Post-order</a:t>
            </a:r>
          </a:p>
          <a:p>
            <a:pPr marL="411480" lvl="1" indent="0">
              <a:buNone/>
            </a:pPr>
            <a:r>
              <a:rPr lang="en-US" dirty="0" smtClean="0"/>
              <a:t>    2,4,8,1,7,14,9,3,10,16</a:t>
            </a:r>
            <a:endParaRPr lang="en-US" dirty="0"/>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28114"/>
          <a:stretch/>
        </p:blipFill>
        <p:spPr bwMode="auto">
          <a:xfrm>
            <a:off x="4886325" y="3397470"/>
            <a:ext cx="3800475" cy="25882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8824485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charset="0"/>
                <a:ea typeface="Arial" charset="0"/>
                <a:cs typeface="Arial" charset="0"/>
              </a:rPr>
              <a:t>Traversal Algorithms</a:t>
            </a:r>
            <a:endParaRPr lang="en-US" dirty="0">
              <a:latin typeface="Arial" charset="0"/>
              <a:ea typeface="Arial" charset="0"/>
              <a:cs typeface="Arial" charset="0"/>
            </a:endParaRPr>
          </a:p>
        </p:txBody>
      </p:sp>
      <p:sp>
        <p:nvSpPr>
          <p:cNvPr id="3" name="Content Placeholder 2"/>
          <p:cNvSpPr>
            <a:spLocks noGrp="1"/>
          </p:cNvSpPr>
          <p:nvPr>
            <p:ph idx="1"/>
          </p:nvPr>
        </p:nvSpPr>
        <p:spPr/>
        <p:txBody>
          <a:bodyPr>
            <a:normAutofit fontScale="92500" lnSpcReduction="20000"/>
          </a:bodyPr>
          <a:lstStyle/>
          <a:p>
            <a:pPr marL="411480" lvl="1" indent="0">
              <a:buNone/>
            </a:pPr>
            <a:r>
              <a:rPr lang="en-US" dirty="0" smtClean="0"/>
              <a:t>In-order Algorithm </a:t>
            </a:r>
          </a:p>
          <a:p>
            <a:pPr marL="411480" lvl="1" indent="0">
              <a:buNone/>
            </a:pPr>
            <a:r>
              <a:rPr lang="en-US" dirty="0"/>
              <a:t> </a:t>
            </a:r>
            <a:r>
              <a:rPr lang="en-US" dirty="0" smtClean="0"/>
              <a:t>        Step1: Recursively traverse left </a:t>
            </a:r>
            <a:r>
              <a:rPr lang="en-US" dirty="0" err="1" smtClean="0"/>
              <a:t>subtree</a:t>
            </a:r>
            <a:endParaRPr lang="en-US" dirty="0" smtClean="0"/>
          </a:p>
          <a:p>
            <a:pPr marL="411480" lvl="1" indent="0">
              <a:buNone/>
            </a:pPr>
            <a:r>
              <a:rPr lang="en-US" dirty="0" smtClean="0"/>
              <a:t>         Step2: </a:t>
            </a:r>
            <a:r>
              <a:rPr lang="en-US" dirty="0"/>
              <a:t>Visit root node</a:t>
            </a:r>
          </a:p>
          <a:p>
            <a:pPr marL="411480" lvl="1" indent="0">
              <a:buNone/>
            </a:pPr>
            <a:r>
              <a:rPr lang="en-US" dirty="0" smtClean="0"/>
              <a:t>         Step3: </a:t>
            </a:r>
            <a:r>
              <a:rPr lang="en-US" dirty="0"/>
              <a:t>Recursively traverse </a:t>
            </a:r>
            <a:r>
              <a:rPr lang="en-US" dirty="0" smtClean="0"/>
              <a:t>right </a:t>
            </a:r>
            <a:r>
              <a:rPr lang="en-US" dirty="0" err="1" smtClean="0"/>
              <a:t>subtree</a:t>
            </a:r>
            <a:endParaRPr lang="en-US" dirty="0" smtClean="0"/>
          </a:p>
          <a:p>
            <a:pPr marL="411480" lvl="1" indent="0">
              <a:buNone/>
            </a:pPr>
            <a:r>
              <a:rPr lang="en-US" dirty="0" smtClean="0"/>
              <a:t>Pre-Order Algorithm</a:t>
            </a:r>
            <a:endParaRPr lang="en-US" dirty="0"/>
          </a:p>
          <a:p>
            <a:pPr marL="411480" lvl="1" indent="0">
              <a:buNone/>
            </a:pPr>
            <a:r>
              <a:rPr lang="en-US" dirty="0"/>
              <a:t>         Step1: Visit root node</a:t>
            </a:r>
          </a:p>
          <a:p>
            <a:pPr marL="411480" lvl="1" indent="0">
              <a:buNone/>
            </a:pPr>
            <a:r>
              <a:rPr lang="en-US" dirty="0"/>
              <a:t> </a:t>
            </a:r>
            <a:r>
              <a:rPr lang="en-US" dirty="0" smtClean="0"/>
              <a:t>        Step2</a:t>
            </a:r>
            <a:r>
              <a:rPr lang="en-US" dirty="0"/>
              <a:t>: Recursively traverse left </a:t>
            </a:r>
            <a:r>
              <a:rPr lang="en-US" dirty="0" err="1"/>
              <a:t>subtree</a:t>
            </a:r>
            <a:endParaRPr lang="en-US" dirty="0"/>
          </a:p>
          <a:p>
            <a:pPr marL="411480" lvl="1" indent="0">
              <a:buNone/>
            </a:pPr>
            <a:r>
              <a:rPr lang="en-US" dirty="0" smtClean="0"/>
              <a:t>         Step3</a:t>
            </a:r>
            <a:r>
              <a:rPr lang="en-US" dirty="0"/>
              <a:t>: Recursively traverse </a:t>
            </a:r>
            <a:r>
              <a:rPr lang="en-US" dirty="0" smtClean="0"/>
              <a:t>right </a:t>
            </a:r>
            <a:r>
              <a:rPr lang="en-US" dirty="0" err="1" smtClean="0"/>
              <a:t>subtree</a:t>
            </a:r>
            <a:endParaRPr lang="en-US" dirty="0" smtClean="0"/>
          </a:p>
          <a:p>
            <a:pPr marL="411480" lvl="1" indent="0">
              <a:buNone/>
            </a:pPr>
            <a:r>
              <a:rPr lang="en-US" dirty="0" smtClean="0"/>
              <a:t> Post-Order Algorithm</a:t>
            </a:r>
          </a:p>
          <a:p>
            <a:pPr marL="411480" lvl="1" indent="0">
              <a:buNone/>
            </a:pPr>
            <a:r>
              <a:rPr lang="en-US" dirty="0" smtClean="0"/>
              <a:t>         Step1</a:t>
            </a:r>
            <a:r>
              <a:rPr lang="en-US" dirty="0"/>
              <a:t>: Recursively traverse left </a:t>
            </a:r>
            <a:r>
              <a:rPr lang="en-US" dirty="0" err="1"/>
              <a:t>subtree</a:t>
            </a:r>
            <a:endParaRPr lang="en-US" dirty="0"/>
          </a:p>
          <a:p>
            <a:pPr marL="411480" lvl="1" indent="0">
              <a:buNone/>
            </a:pPr>
            <a:r>
              <a:rPr lang="en-US" dirty="0"/>
              <a:t>         Step2: Recursively traverse </a:t>
            </a:r>
            <a:r>
              <a:rPr lang="en-US" dirty="0" smtClean="0"/>
              <a:t>right </a:t>
            </a:r>
            <a:r>
              <a:rPr lang="en-US" dirty="0" err="1" smtClean="0"/>
              <a:t>subtree</a:t>
            </a:r>
            <a:endParaRPr lang="en-US" dirty="0"/>
          </a:p>
          <a:p>
            <a:pPr marL="411480" lvl="1" indent="0">
              <a:buNone/>
            </a:pPr>
            <a:r>
              <a:rPr lang="en-US" dirty="0" smtClean="0"/>
              <a:t>         Step3: </a:t>
            </a:r>
            <a:r>
              <a:rPr lang="en-US" dirty="0"/>
              <a:t>Visit root node</a:t>
            </a:r>
          </a:p>
          <a:p>
            <a:pPr marL="411480" lvl="1" indent="0">
              <a:buNone/>
            </a:pPr>
            <a:endParaRPr lang="en-US" dirty="0"/>
          </a:p>
        </p:txBody>
      </p:sp>
    </p:spTree>
    <p:extLst>
      <p:ext uri="{BB962C8B-B14F-4D97-AF65-F5344CB8AC3E}">
        <p14:creationId xmlns:p14="http://schemas.microsoft.com/office/powerpoint/2010/main" val="12327654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charset="0"/>
                <a:ea typeface="Arial" charset="0"/>
                <a:cs typeface="Arial" charset="0"/>
              </a:rPr>
              <a:t>Practice</a:t>
            </a:r>
            <a:endParaRPr lang="en-US" dirty="0">
              <a:latin typeface="Arial" charset="0"/>
              <a:ea typeface="Arial" charset="0"/>
              <a:cs typeface="Arial" charset="0"/>
            </a:endParaRPr>
          </a:p>
        </p:txBody>
      </p:sp>
      <p:pic>
        <p:nvPicPr>
          <p:cNvPr id="4" name="Content Placeholder 3"/>
          <p:cNvPicPr>
            <a:picLocks noGrp="1" noChangeAspect="1"/>
          </p:cNvPicPr>
          <p:nvPr>
            <p:ph idx="1"/>
          </p:nvPr>
        </p:nvPicPr>
        <p:blipFill>
          <a:blip r:embed="rId2"/>
          <a:srcRect l="-33820" r="-33820"/>
          <a:stretch>
            <a:fillRect/>
          </a:stretch>
        </p:blipFill>
        <p:spPr>
          <a:xfrm>
            <a:off x="3667939" y="1752600"/>
            <a:ext cx="6097258" cy="3240345"/>
          </a:xfrm>
        </p:spPr>
      </p:pic>
      <p:sp>
        <p:nvSpPr>
          <p:cNvPr id="5" name="TextBox 4"/>
          <p:cNvSpPr txBox="1"/>
          <p:nvPr/>
        </p:nvSpPr>
        <p:spPr>
          <a:xfrm>
            <a:off x="426128" y="2423469"/>
            <a:ext cx="1676172" cy="369332"/>
          </a:xfrm>
          <a:prstGeom prst="rect">
            <a:avLst/>
          </a:prstGeom>
          <a:solidFill>
            <a:srgbClr val="FFFF00"/>
          </a:solidFill>
        </p:spPr>
        <p:txBody>
          <a:bodyPr wrap="none" rtlCol="0">
            <a:spAutoFit/>
          </a:bodyPr>
          <a:lstStyle/>
          <a:p>
            <a:r>
              <a:rPr lang="nl-NL" dirty="0" err="1" smtClean="0"/>
              <a:t>PreOrder</a:t>
            </a:r>
            <a:r>
              <a:rPr lang="nl-NL" dirty="0" smtClean="0"/>
              <a:t> (</a:t>
            </a:r>
            <a:r>
              <a:rPr lang="nl-NL" dirty="0" err="1" smtClean="0"/>
              <a:t>Rlr</a:t>
            </a:r>
            <a:r>
              <a:rPr lang="nl-NL" dirty="0" smtClean="0"/>
              <a:t>) </a:t>
            </a:r>
            <a:endParaRPr lang="nl-NL" dirty="0"/>
          </a:p>
        </p:txBody>
      </p:sp>
      <p:sp>
        <p:nvSpPr>
          <p:cNvPr id="6" name="TextBox 5"/>
          <p:cNvSpPr txBox="1"/>
          <p:nvPr/>
        </p:nvSpPr>
        <p:spPr>
          <a:xfrm>
            <a:off x="426128" y="2905247"/>
            <a:ext cx="1513981" cy="369332"/>
          </a:xfrm>
          <a:prstGeom prst="rect">
            <a:avLst/>
          </a:prstGeom>
          <a:solidFill>
            <a:srgbClr val="FFFF00"/>
          </a:solidFill>
        </p:spPr>
        <p:txBody>
          <a:bodyPr wrap="none" rtlCol="0">
            <a:spAutoFit/>
          </a:bodyPr>
          <a:lstStyle/>
          <a:p>
            <a:r>
              <a:rPr lang="nl-NL" dirty="0" err="1" smtClean="0"/>
              <a:t>InOrder</a:t>
            </a:r>
            <a:r>
              <a:rPr lang="nl-NL" dirty="0" smtClean="0"/>
              <a:t> (</a:t>
            </a:r>
            <a:r>
              <a:rPr lang="nl-NL" dirty="0" err="1" smtClean="0"/>
              <a:t>lRr</a:t>
            </a:r>
            <a:r>
              <a:rPr lang="nl-NL" dirty="0" smtClean="0"/>
              <a:t>)</a:t>
            </a:r>
            <a:endParaRPr lang="nl-NL" dirty="0"/>
          </a:p>
        </p:txBody>
      </p:sp>
      <p:sp>
        <p:nvSpPr>
          <p:cNvPr id="7" name="TextBox 6"/>
          <p:cNvSpPr txBox="1"/>
          <p:nvPr/>
        </p:nvSpPr>
        <p:spPr>
          <a:xfrm>
            <a:off x="396932" y="3387030"/>
            <a:ext cx="1776598" cy="369332"/>
          </a:xfrm>
          <a:prstGeom prst="rect">
            <a:avLst/>
          </a:prstGeom>
          <a:solidFill>
            <a:srgbClr val="FFFF00"/>
          </a:solidFill>
        </p:spPr>
        <p:txBody>
          <a:bodyPr wrap="none" rtlCol="0">
            <a:spAutoFit/>
          </a:bodyPr>
          <a:lstStyle/>
          <a:p>
            <a:r>
              <a:rPr lang="nl-NL" dirty="0" err="1" smtClean="0"/>
              <a:t>PostOrder</a:t>
            </a:r>
            <a:r>
              <a:rPr lang="nl-NL" dirty="0" smtClean="0"/>
              <a:t> (</a:t>
            </a:r>
            <a:r>
              <a:rPr lang="nl-NL" dirty="0" err="1" smtClean="0"/>
              <a:t>lrR</a:t>
            </a:r>
            <a:r>
              <a:rPr lang="nl-NL" dirty="0" smtClean="0"/>
              <a:t>)</a:t>
            </a:r>
            <a:endParaRPr lang="nl-NL" dirty="0"/>
          </a:p>
        </p:txBody>
      </p:sp>
      <p:sp>
        <p:nvSpPr>
          <p:cNvPr id="8" name="TextBox 7"/>
          <p:cNvSpPr txBox="1"/>
          <p:nvPr/>
        </p:nvSpPr>
        <p:spPr>
          <a:xfrm>
            <a:off x="495753" y="5022147"/>
            <a:ext cx="1411752" cy="369332"/>
          </a:xfrm>
          <a:prstGeom prst="rect">
            <a:avLst/>
          </a:prstGeom>
          <a:solidFill>
            <a:schemeClr val="bg2">
              <a:lumMod val="75000"/>
            </a:schemeClr>
          </a:solidFill>
        </p:spPr>
        <p:txBody>
          <a:bodyPr wrap="none" rtlCol="0">
            <a:spAutoFit/>
          </a:bodyPr>
          <a:lstStyle/>
          <a:p>
            <a:r>
              <a:rPr lang="nl-NL" dirty="0" err="1" smtClean="0"/>
              <a:t>LevelOrder</a:t>
            </a:r>
            <a:endParaRPr lang="en-US" dirty="0"/>
          </a:p>
        </p:txBody>
      </p:sp>
      <p:sp>
        <p:nvSpPr>
          <p:cNvPr id="10" name="TextBox 9"/>
          <p:cNvSpPr txBox="1"/>
          <p:nvPr/>
        </p:nvSpPr>
        <p:spPr>
          <a:xfrm>
            <a:off x="2031631" y="2423469"/>
            <a:ext cx="2870122" cy="369332"/>
          </a:xfrm>
          <a:prstGeom prst="rect">
            <a:avLst/>
          </a:prstGeom>
          <a:noFill/>
        </p:spPr>
        <p:txBody>
          <a:bodyPr wrap="none" rtlCol="0">
            <a:spAutoFit/>
          </a:bodyPr>
          <a:lstStyle/>
          <a:p>
            <a:r>
              <a:rPr lang="nl-NL" dirty="0" smtClean="0"/>
              <a:t>8</a:t>
            </a:r>
            <a:r>
              <a:rPr lang="nl-NL" dirty="0"/>
              <a:t>, 5, 9, 7, 1, 12, 2, 4, 11, 3 </a:t>
            </a:r>
          </a:p>
        </p:txBody>
      </p:sp>
      <p:sp>
        <p:nvSpPr>
          <p:cNvPr id="11" name="TextBox 10"/>
          <p:cNvSpPr txBox="1"/>
          <p:nvPr/>
        </p:nvSpPr>
        <p:spPr>
          <a:xfrm>
            <a:off x="2072949" y="2905247"/>
            <a:ext cx="2870122" cy="369332"/>
          </a:xfrm>
          <a:prstGeom prst="rect">
            <a:avLst/>
          </a:prstGeom>
          <a:noFill/>
        </p:spPr>
        <p:txBody>
          <a:bodyPr wrap="none" rtlCol="0">
            <a:spAutoFit/>
          </a:bodyPr>
          <a:lstStyle/>
          <a:p>
            <a:r>
              <a:rPr lang="nl-NL" dirty="0" smtClean="0"/>
              <a:t>9</a:t>
            </a:r>
            <a:r>
              <a:rPr lang="nl-NL" dirty="0"/>
              <a:t>, 5, 1, 7, 2, 12, 8, 4, 3, 11 </a:t>
            </a:r>
          </a:p>
        </p:txBody>
      </p:sp>
      <p:sp>
        <p:nvSpPr>
          <p:cNvPr id="12" name="TextBox 11"/>
          <p:cNvSpPr txBox="1"/>
          <p:nvPr/>
        </p:nvSpPr>
        <p:spPr>
          <a:xfrm>
            <a:off x="2104621" y="3387030"/>
            <a:ext cx="2870122" cy="369332"/>
          </a:xfrm>
          <a:prstGeom prst="rect">
            <a:avLst/>
          </a:prstGeom>
          <a:noFill/>
        </p:spPr>
        <p:txBody>
          <a:bodyPr wrap="none" rtlCol="0">
            <a:spAutoFit/>
          </a:bodyPr>
          <a:lstStyle/>
          <a:p>
            <a:r>
              <a:rPr lang="nl-NL" dirty="0" smtClean="0"/>
              <a:t>9</a:t>
            </a:r>
            <a:r>
              <a:rPr lang="nl-NL" dirty="0"/>
              <a:t>, 1, 2, 12, 7, 5, 3, 11, 4, 8 </a:t>
            </a:r>
          </a:p>
        </p:txBody>
      </p:sp>
      <p:sp>
        <p:nvSpPr>
          <p:cNvPr id="13" name="TextBox 12"/>
          <p:cNvSpPr txBox="1"/>
          <p:nvPr/>
        </p:nvSpPr>
        <p:spPr>
          <a:xfrm>
            <a:off x="396932" y="1805957"/>
            <a:ext cx="1418853" cy="369332"/>
          </a:xfrm>
          <a:prstGeom prst="rect">
            <a:avLst/>
          </a:prstGeom>
          <a:noFill/>
        </p:spPr>
        <p:txBody>
          <a:bodyPr wrap="none" rtlCol="0">
            <a:spAutoFit/>
          </a:bodyPr>
          <a:lstStyle/>
          <a:p>
            <a:r>
              <a:rPr lang="en-US" b="1" dirty="0" smtClean="0"/>
              <a:t>Depth-First:</a:t>
            </a:r>
            <a:endParaRPr lang="en-US" b="1" dirty="0"/>
          </a:p>
        </p:txBody>
      </p:sp>
      <p:sp>
        <p:nvSpPr>
          <p:cNvPr id="14" name="TextBox 13"/>
          <p:cNvSpPr txBox="1"/>
          <p:nvPr/>
        </p:nvSpPr>
        <p:spPr>
          <a:xfrm>
            <a:off x="432549" y="4623613"/>
            <a:ext cx="1624889" cy="369332"/>
          </a:xfrm>
          <a:prstGeom prst="rect">
            <a:avLst/>
          </a:prstGeom>
          <a:noFill/>
        </p:spPr>
        <p:txBody>
          <a:bodyPr wrap="none" rtlCol="0">
            <a:spAutoFit/>
          </a:bodyPr>
          <a:lstStyle/>
          <a:p>
            <a:r>
              <a:rPr lang="en-US" b="1" dirty="0" smtClean="0"/>
              <a:t>Breadth-First:</a:t>
            </a:r>
            <a:endParaRPr lang="en-US" b="1" dirty="0"/>
          </a:p>
        </p:txBody>
      </p:sp>
      <p:sp>
        <p:nvSpPr>
          <p:cNvPr id="15" name="TextBox 14"/>
          <p:cNvSpPr txBox="1"/>
          <p:nvPr/>
        </p:nvSpPr>
        <p:spPr>
          <a:xfrm>
            <a:off x="1907505" y="4992945"/>
            <a:ext cx="3010673" cy="369332"/>
          </a:xfrm>
          <a:prstGeom prst="rect">
            <a:avLst/>
          </a:prstGeom>
          <a:noFill/>
        </p:spPr>
        <p:txBody>
          <a:bodyPr wrap="none" rtlCol="0">
            <a:spAutoFit/>
          </a:bodyPr>
          <a:lstStyle/>
          <a:p>
            <a:r>
              <a:rPr lang="nl-NL" dirty="0" smtClean="0"/>
              <a:t> </a:t>
            </a:r>
            <a:r>
              <a:rPr lang="nl-NL" dirty="0"/>
              <a:t>8, 5, 4, 9, 7, 11, 1, 12, 3, </a:t>
            </a:r>
            <a:r>
              <a:rPr lang="nl-NL" dirty="0" smtClean="0"/>
              <a:t>2</a:t>
            </a:r>
            <a:endParaRPr lang="en-US" dirty="0"/>
          </a:p>
        </p:txBody>
      </p:sp>
    </p:spTree>
    <p:extLst>
      <p:ext uri="{BB962C8B-B14F-4D97-AF65-F5344CB8AC3E}">
        <p14:creationId xmlns:p14="http://schemas.microsoft.com/office/powerpoint/2010/main" val="189141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Arial" charset="0"/>
                <a:ea typeface="Arial" charset="0"/>
                <a:cs typeface="Arial" charset="0"/>
              </a:rPr>
              <a:t>E</a:t>
            </a:r>
            <a:r>
              <a:rPr lang="en-US" dirty="0" smtClean="0">
                <a:latin typeface="Arial" charset="0"/>
                <a:ea typeface="Arial" charset="0"/>
                <a:cs typeface="Arial" charset="0"/>
              </a:rPr>
              <a:t>xercise</a:t>
            </a:r>
            <a:endParaRPr lang="en-US" dirty="0">
              <a:latin typeface="Arial" charset="0"/>
              <a:ea typeface="Arial" charset="0"/>
              <a:cs typeface="Arial" charset="0"/>
            </a:endParaRPr>
          </a:p>
        </p:txBody>
      </p:sp>
      <p:sp>
        <p:nvSpPr>
          <p:cNvPr id="3" name="Content Placeholder 2"/>
          <p:cNvSpPr>
            <a:spLocks noGrp="1"/>
          </p:cNvSpPr>
          <p:nvPr>
            <p:ph idx="1"/>
          </p:nvPr>
        </p:nvSpPr>
        <p:spPr/>
        <p:txBody>
          <a:bodyPr/>
          <a:lstStyle/>
          <a:p>
            <a:r>
              <a:rPr lang="en-US" dirty="0" smtClean="0"/>
              <a:t>Present an arithmetic expression using a binary tree:</a:t>
            </a:r>
          </a:p>
        </p:txBody>
      </p:sp>
      <p:pic>
        <p:nvPicPr>
          <p:cNvPr id="4" name="Picture 3" descr="Screen Shot 2014-10-21 at 2.41.08 PM.png"/>
          <p:cNvPicPr>
            <a:picLocks noChangeAspect="1"/>
          </p:cNvPicPr>
          <p:nvPr/>
        </p:nvPicPr>
        <p:blipFill rotWithShape="1">
          <a:blip r:embed="rId2">
            <a:extLst>
              <a:ext uri="{28A0092B-C50C-407E-A947-70E740481C1C}">
                <a14:useLocalDpi xmlns:a14="http://schemas.microsoft.com/office/drawing/2010/main" val="0"/>
              </a:ext>
            </a:extLst>
          </a:blip>
          <a:srcRect l="41509" t="41928" r="33586" b="31108"/>
          <a:stretch/>
        </p:blipFill>
        <p:spPr>
          <a:xfrm>
            <a:off x="1182463" y="2160689"/>
            <a:ext cx="7455268" cy="4540369"/>
          </a:xfrm>
          <a:prstGeom prst="rect">
            <a:avLst/>
          </a:prstGeom>
        </p:spPr>
      </p:pic>
    </p:spTree>
    <p:extLst>
      <p:ext uri="{BB962C8B-B14F-4D97-AF65-F5344CB8AC3E}">
        <p14:creationId xmlns:p14="http://schemas.microsoft.com/office/powerpoint/2010/main" val="19934836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charset="0"/>
                <a:ea typeface="Arial" charset="0"/>
                <a:cs typeface="Arial" charset="0"/>
              </a:rPr>
              <a:t>Binary Tree Interface</a:t>
            </a:r>
            <a:endParaRPr lang="en-US" dirty="0">
              <a:latin typeface="Arial" charset="0"/>
              <a:ea typeface="Arial" charset="0"/>
              <a:cs typeface="Arial" charset="0"/>
            </a:endParaRPr>
          </a:p>
        </p:txBody>
      </p:sp>
      <p:pic>
        <p:nvPicPr>
          <p:cNvPr id="5" name="Content Placeholder 4" descr="Screen Shot 2014-10-21 at 2.42.58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41452" t="42483" r="33359" b="38910"/>
          <a:stretch/>
        </p:blipFill>
        <p:spPr>
          <a:xfrm>
            <a:off x="426128" y="1912502"/>
            <a:ext cx="8502636" cy="3533019"/>
          </a:xfrm>
        </p:spPr>
      </p:pic>
      <p:sp>
        <p:nvSpPr>
          <p:cNvPr id="6" name="TextBox 5"/>
          <p:cNvSpPr txBox="1"/>
          <p:nvPr/>
        </p:nvSpPr>
        <p:spPr>
          <a:xfrm>
            <a:off x="426128" y="5752106"/>
            <a:ext cx="2725739" cy="369332"/>
          </a:xfrm>
          <a:prstGeom prst="rect">
            <a:avLst/>
          </a:prstGeom>
          <a:noFill/>
        </p:spPr>
        <p:txBody>
          <a:bodyPr wrap="none" rtlCol="0">
            <a:spAutoFit/>
          </a:bodyPr>
          <a:lstStyle/>
          <a:p>
            <a:r>
              <a:rPr lang="en-US" dirty="0" smtClean="0"/>
              <a:t>Followed by Ch8, p326</a:t>
            </a:r>
            <a:endParaRPr lang="en-US" dirty="0"/>
          </a:p>
        </p:txBody>
      </p:sp>
    </p:spTree>
    <p:extLst>
      <p:ext uri="{BB962C8B-B14F-4D97-AF65-F5344CB8AC3E}">
        <p14:creationId xmlns:p14="http://schemas.microsoft.com/office/powerpoint/2010/main" val="15879001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smtClean="0">
                <a:latin typeface="Arial" charset="0"/>
                <a:ea typeface="Arial" charset="0"/>
                <a:cs typeface="Arial" charset="0"/>
              </a:rPr>
              <a:t>BST (Binary Search Tree): Insert</a:t>
            </a:r>
            <a:endParaRPr lang="en-US" dirty="0">
              <a:latin typeface="Arial" charset="0"/>
              <a:ea typeface="Arial" charset="0"/>
              <a:cs typeface="Arial" charset="0"/>
            </a:endParaRPr>
          </a:p>
        </p:txBody>
      </p:sp>
      <p:sp>
        <p:nvSpPr>
          <p:cNvPr id="3" name="Content Placeholder 2"/>
          <p:cNvSpPr>
            <a:spLocks noGrp="1"/>
          </p:cNvSpPr>
          <p:nvPr>
            <p:ph idx="1"/>
          </p:nvPr>
        </p:nvSpPr>
        <p:spPr/>
        <p:txBody>
          <a:bodyPr>
            <a:normAutofit fontScale="85000" lnSpcReduction="20000"/>
          </a:bodyPr>
          <a:lstStyle/>
          <a:p>
            <a:r>
              <a:rPr lang="en-US" dirty="0" smtClean="0"/>
              <a:t>Use a data structure that stores elements after inserting the following keys (from left to right). The data structure is initially empty. Always start from the root. The left child key value is always  &lt;= parent, and the right child key value is &gt; parent.</a:t>
            </a:r>
          </a:p>
          <a:p>
            <a:pPr marL="114300" indent="0">
              <a:buNone/>
            </a:pPr>
            <a:r>
              <a:rPr lang="en-US" dirty="0" smtClean="0"/>
              <a:t>   Key= {17, 9 , 26 , 12, 11 ,7,30,20,21,10}</a:t>
            </a:r>
          </a:p>
          <a:p>
            <a:pPr marL="114300" indent="0">
              <a:buNone/>
            </a:pPr>
            <a:endParaRPr lang="en-US" dirty="0"/>
          </a:p>
          <a:p>
            <a:pPr marL="114300" indent="0">
              <a:buNone/>
            </a:pPr>
            <a:r>
              <a:rPr lang="en-US" dirty="0" smtClean="0"/>
              <a:t>Every element in n’s left </a:t>
            </a:r>
            <a:r>
              <a:rPr lang="en-US" dirty="0" err="1" smtClean="0"/>
              <a:t>subtree</a:t>
            </a:r>
            <a:r>
              <a:rPr lang="en-US" dirty="0" smtClean="0"/>
              <a:t> is less than or equal to the element in node n.</a:t>
            </a:r>
          </a:p>
          <a:p>
            <a:pPr marL="114300" indent="0">
              <a:buNone/>
            </a:pPr>
            <a:r>
              <a:rPr lang="en-US" dirty="0" smtClean="0"/>
              <a:t>Every element in n’s right </a:t>
            </a:r>
            <a:r>
              <a:rPr lang="en-US" dirty="0" err="1" smtClean="0"/>
              <a:t>subtree</a:t>
            </a:r>
            <a:r>
              <a:rPr lang="en-US" dirty="0" smtClean="0"/>
              <a:t> is greater than the element in node n.</a:t>
            </a:r>
          </a:p>
          <a:p>
            <a:endParaRPr lang="en-US" dirty="0"/>
          </a:p>
        </p:txBody>
      </p:sp>
    </p:spTree>
    <p:extLst>
      <p:ext uri="{BB962C8B-B14F-4D97-AF65-F5344CB8AC3E}">
        <p14:creationId xmlns:p14="http://schemas.microsoft.com/office/powerpoint/2010/main" val="10583885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Arial" charset="0"/>
                <a:ea typeface="Arial" charset="0"/>
                <a:cs typeface="Arial" charset="0"/>
              </a:rPr>
              <a:t>I</a:t>
            </a:r>
            <a:r>
              <a:rPr lang="en-US" smtClean="0">
                <a:latin typeface="Arial" charset="0"/>
                <a:ea typeface="Arial" charset="0"/>
                <a:cs typeface="Arial" charset="0"/>
              </a:rPr>
              <a:t>nsertion</a:t>
            </a:r>
            <a:endParaRPr lang="en-US" dirty="0">
              <a:latin typeface="Arial" charset="0"/>
              <a:ea typeface="Arial" charset="0"/>
              <a:cs typeface="Arial" charset="0"/>
            </a:endParaRPr>
          </a:p>
        </p:txBody>
      </p:sp>
      <p:pic>
        <p:nvPicPr>
          <p:cNvPr id="4" name="Content Placeholder 3"/>
          <p:cNvPicPr>
            <a:picLocks noGrp="1" noChangeAspect="1"/>
          </p:cNvPicPr>
          <p:nvPr>
            <p:ph idx="1"/>
          </p:nvPr>
        </p:nvPicPr>
        <p:blipFill>
          <a:blip r:embed="rId3"/>
          <a:srcRect t="-15472" b="-15472"/>
          <a:stretch>
            <a:fillRect/>
          </a:stretch>
        </p:blipFill>
        <p:spPr>
          <a:xfrm>
            <a:off x="457200" y="2161380"/>
            <a:ext cx="8229600" cy="4373563"/>
          </a:xfrm>
        </p:spPr>
      </p:pic>
      <p:sp>
        <p:nvSpPr>
          <p:cNvPr id="5" name="TextBox 4"/>
          <p:cNvSpPr txBox="1"/>
          <p:nvPr/>
        </p:nvSpPr>
        <p:spPr>
          <a:xfrm>
            <a:off x="1109470" y="2161380"/>
            <a:ext cx="956737" cy="369332"/>
          </a:xfrm>
          <a:prstGeom prst="rect">
            <a:avLst/>
          </a:prstGeom>
          <a:noFill/>
        </p:spPr>
        <p:txBody>
          <a:bodyPr wrap="none" rtlCol="0">
            <a:spAutoFit/>
          </a:bodyPr>
          <a:lstStyle/>
          <a:p>
            <a:r>
              <a:rPr lang="en-US" dirty="0" smtClean="0"/>
              <a:t>Insert 7</a:t>
            </a:r>
            <a:endParaRPr lang="en-US" dirty="0"/>
          </a:p>
        </p:txBody>
      </p:sp>
    </p:spTree>
    <p:extLst>
      <p:ext uri="{BB962C8B-B14F-4D97-AF65-F5344CB8AC3E}">
        <p14:creationId xmlns:p14="http://schemas.microsoft.com/office/powerpoint/2010/main" val="14041186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Arial" charset="0"/>
                <a:ea typeface="Arial" charset="0"/>
                <a:cs typeface="Arial" charset="0"/>
              </a:rPr>
              <a:t>I</a:t>
            </a:r>
            <a:r>
              <a:rPr lang="en-US" dirty="0" smtClean="0">
                <a:latin typeface="Arial" charset="0"/>
                <a:ea typeface="Arial" charset="0"/>
                <a:cs typeface="Arial" charset="0"/>
              </a:rPr>
              <a:t>nsertion</a:t>
            </a:r>
            <a:endParaRPr lang="en-US" dirty="0">
              <a:latin typeface="Arial" charset="0"/>
              <a:ea typeface="Arial" charset="0"/>
              <a:cs typeface="Arial" charset="0"/>
            </a:endParaRPr>
          </a:p>
        </p:txBody>
      </p:sp>
      <p:sp>
        <p:nvSpPr>
          <p:cNvPr id="3" name="Content Placeholder 2"/>
          <p:cNvSpPr>
            <a:spLocks noGrp="1"/>
          </p:cNvSpPr>
          <p:nvPr>
            <p:ph idx="1"/>
          </p:nvPr>
        </p:nvSpPr>
        <p:spPr/>
        <p:txBody>
          <a:bodyPr>
            <a:normAutofit/>
          </a:bodyPr>
          <a:lstStyle/>
          <a:p>
            <a:r>
              <a:rPr lang="en-US" sz="2000" dirty="0"/>
              <a:t>Draw a binary search tree by inserting the </a:t>
            </a:r>
            <a:r>
              <a:rPr lang="en-US" sz="2000" dirty="0" smtClean="0"/>
              <a:t>below numbers </a:t>
            </a:r>
            <a:r>
              <a:rPr lang="en-US" sz="2000" dirty="0"/>
              <a:t>from left to </a:t>
            </a:r>
            <a:r>
              <a:rPr lang="en-US" sz="2000" dirty="0" smtClean="0"/>
              <a:t>right:</a:t>
            </a:r>
          </a:p>
          <a:p>
            <a:pPr lvl="1"/>
            <a:r>
              <a:rPr lang="en-US" sz="1600" dirty="0"/>
              <a:t>11, 6, 8, 19, 4, 10, 5, 17, 43, 49, 31</a:t>
            </a:r>
          </a:p>
        </p:txBody>
      </p:sp>
      <p:sp>
        <p:nvSpPr>
          <p:cNvPr id="5" name="Oval 4"/>
          <p:cNvSpPr/>
          <p:nvPr/>
        </p:nvSpPr>
        <p:spPr>
          <a:xfrm>
            <a:off x="3707964" y="2992847"/>
            <a:ext cx="496342" cy="4671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11</a:t>
            </a:r>
            <a:endParaRPr lang="en-US" sz="1200" b="1" dirty="0"/>
          </a:p>
        </p:txBody>
      </p:sp>
      <p:sp>
        <p:nvSpPr>
          <p:cNvPr id="6" name="Oval 5"/>
          <p:cNvSpPr/>
          <p:nvPr/>
        </p:nvSpPr>
        <p:spPr>
          <a:xfrm>
            <a:off x="3211622" y="3729218"/>
            <a:ext cx="496342" cy="4671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6</a:t>
            </a:r>
            <a:endParaRPr lang="en-US" sz="1200" b="1" dirty="0"/>
          </a:p>
        </p:txBody>
      </p:sp>
      <p:cxnSp>
        <p:nvCxnSpPr>
          <p:cNvPr id="8" name="Straight Connector 7"/>
          <p:cNvCxnSpPr>
            <a:stCxn id="6" idx="7"/>
            <a:endCxn id="5" idx="4"/>
          </p:cNvCxnSpPr>
          <p:nvPr/>
        </p:nvCxnSpPr>
        <p:spPr>
          <a:xfrm flipV="1">
            <a:off x="3635276" y="3460023"/>
            <a:ext cx="320859" cy="337611"/>
          </a:xfrm>
          <a:prstGeom prst="line">
            <a:avLst/>
          </a:prstGeom>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3445200" y="4469199"/>
            <a:ext cx="496342" cy="4671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8</a:t>
            </a:r>
            <a:endParaRPr lang="en-US" sz="1200" b="1" dirty="0"/>
          </a:p>
        </p:txBody>
      </p:sp>
      <p:cxnSp>
        <p:nvCxnSpPr>
          <p:cNvPr id="13" name="Straight Connector 12"/>
          <p:cNvCxnSpPr>
            <a:stCxn id="6" idx="4"/>
            <a:endCxn id="11" idx="1"/>
          </p:cNvCxnSpPr>
          <p:nvPr/>
        </p:nvCxnSpPr>
        <p:spPr>
          <a:xfrm>
            <a:off x="3459793" y="4196394"/>
            <a:ext cx="58095" cy="341221"/>
          </a:xfrm>
          <a:prstGeom prst="line">
            <a:avLst/>
          </a:prstGeom>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4421517" y="3729218"/>
            <a:ext cx="496342" cy="4671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19</a:t>
            </a:r>
            <a:endParaRPr lang="en-US" sz="1200" b="1" dirty="0"/>
          </a:p>
        </p:txBody>
      </p:sp>
      <p:cxnSp>
        <p:nvCxnSpPr>
          <p:cNvPr id="17" name="Straight Connector 16"/>
          <p:cNvCxnSpPr>
            <a:stCxn id="5" idx="5"/>
            <a:endCxn id="15" idx="1"/>
          </p:cNvCxnSpPr>
          <p:nvPr/>
        </p:nvCxnSpPr>
        <p:spPr>
          <a:xfrm>
            <a:off x="4131618" y="3391607"/>
            <a:ext cx="362587" cy="406027"/>
          </a:xfrm>
          <a:prstGeom prst="line">
            <a:avLst/>
          </a:prstGeom>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2736293" y="4469199"/>
            <a:ext cx="496342" cy="4671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a:t>4</a:t>
            </a:r>
          </a:p>
        </p:txBody>
      </p:sp>
      <p:cxnSp>
        <p:nvCxnSpPr>
          <p:cNvPr id="20" name="Straight Connector 19"/>
          <p:cNvCxnSpPr>
            <a:stCxn id="6" idx="3"/>
            <a:endCxn id="18" idx="7"/>
          </p:cNvCxnSpPr>
          <p:nvPr/>
        </p:nvCxnSpPr>
        <p:spPr>
          <a:xfrm flipH="1">
            <a:off x="3159947" y="4127978"/>
            <a:ext cx="124363" cy="409637"/>
          </a:xfrm>
          <a:prstGeom prst="line">
            <a:avLst/>
          </a:prstGeom>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3968979" y="5132573"/>
            <a:ext cx="496342" cy="4671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10</a:t>
            </a:r>
            <a:endParaRPr lang="en-US" sz="1200" b="1" dirty="0"/>
          </a:p>
        </p:txBody>
      </p:sp>
      <p:cxnSp>
        <p:nvCxnSpPr>
          <p:cNvPr id="23" name="Straight Connector 22"/>
          <p:cNvCxnSpPr>
            <a:stCxn id="11" idx="5"/>
            <a:endCxn id="21" idx="1"/>
          </p:cNvCxnSpPr>
          <p:nvPr/>
        </p:nvCxnSpPr>
        <p:spPr>
          <a:xfrm>
            <a:off x="3868854" y="4867959"/>
            <a:ext cx="172813" cy="333030"/>
          </a:xfrm>
          <a:prstGeom prst="line">
            <a:avLst/>
          </a:prstGeom>
        </p:spPr>
        <p:style>
          <a:lnRef idx="2">
            <a:schemeClr val="accent1"/>
          </a:lnRef>
          <a:fillRef idx="0">
            <a:schemeClr val="accent1"/>
          </a:fillRef>
          <a:effectRef idx="1">
            <a:schemeClr val="accent1"/>
          </a:effectRef>
          <a:fontRef idx="minor">
            <a:schemeClr val="tx1"/>
          </a:fontRef>
        </p:style>
      </p:cxnSp>
      <p:sp>
        <p:nvSpPr>
          <p:cNvPr id="24" name="Oval 23"/>
          <p:cNvSpPr/>
          <p:nvPr/>
        </p:nvSpPr>
        <p:spPr>
          <a:xfrm>
            <a:off x="3203736" y="5219242"/>
            <a:ext cx="496342" cy="4671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5</a:t>
            </a:r>
            <a:endParaRPr lang="en-US" sz="1200" b="1" dirty="0"/>
          </a:p>
        </p:txBody>
      </p:sp>
      <p:cxnSp>
        <p:nvCxnSpPr>
          <p:cNvPr id="26" name="Straight Connector 25"/>
          <p:cNvCxnSpPr>
            <a:stCxn id="18" idx="5"/>
            <a:endCxn id="24" idx="0"/>
          </p:cNvCxnSpPr>
          <p:nvPr/>
        </p:nvCxnSpPr>
        <p:spPr>
          <a:xfrm>
            <a:off x="3159947" y="4867959"/>
            <a:ext cx="291960" cy="351283"/>
          </a:xfrm>
          <a:prstGeom prst="line">
            <a:avLst/>
          </a:prstGeom>
        </p:spPr>
        <p:style>
          <a:lnRef idx="2">
            <a:schemeClr val="accent1"/>
          </a:lnRef>
          <a:fillRef idx="0">
            <a:schemeClr val="accent1"/>
          </a:fillRef>
          <a:effectRef idx="1">
            <a:schemeClr val="accent1"/>
          </a:effectRef>
          <a:fontRef idx="minor">
            <a:schemeClr val="tx1"/>
          </a:fontRef>
        </p:style>
      </p:cxnSp>
      <p:sp>
        <p:nvSpPr>
          <p:cNvPr id="27" name="Oval 26"/>
          <p:cNvSpPr/>
          <p:nvPr/>
        </p:nvSpPr>
        <p:spPr>
          <a:xfrm>
            <a:off x="4143848" y="4469199"/>
            <a:ext cx="496342" cy="4671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17</a:t>
            </a:r>
            <a:endParaRPr lang="en-US" sz="1200" b="1" dirty="0"/>
          </a:p>
        </p:txBody>
      </p:sp>
      <p:cxnSp>
        <p:nvCxnSpPr>
          <p:cNvPr id="29" name="Straight Connector 28"/>
          <p:cNvCxnSpPr>
            <a:stCxn id="27" idx="0"/>
          </p:cNvCxnSpPr>
          <p:nvPr/>
        </p:nvCxnSpPr>
        <p:spPr>
          <a:xfrm flipV="1">
            <a:off x="4392019" y="4196394"/>
            <a:ext cx="175483" cy="272805"/>
          </a:xfrm>
          <a:prstGeom prst="line">
            <a:avLst/>
          </a:prstGeom>
        </p:spPr>
        <p:style>
          <a:lnRef idx="2">
            <a:schemeClr val="accent1"/>
          </a:lnRef>
          <a:fillRef idx="0">
            <a:schemeClr val="accent1"/>
          </a:fillRef>
          <a:effectRef idx="1">
            <a:schemeClr val="accent1"/>
          </a:effectRef>
          <a:fontRef idx="minor">
            <a:schemeClr val="tx1"/>
          </a:fontRef>
        </p:style>
      </p:cxnSp>
      <p:sp>
        <p:nvSpPr>
          <p:cNvPr id="30" name="Oval 29"/>
          <p:cNvSpPr/>
          <p:nvPr/>
        </p:nvSpPr>
        <p:spPr>
          <a:xfrm>
            <a:off x="5013629" y="4469199"/>
            <a:ext cx="496342" cy="4671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43</a:t>
            </a:r>
            <a:endParaRPr lang="en-US" sz="1200" b="1" dirty="0"/>
          </a:p>
        </p:txBody>
      </p:sp>
      <p:cxnSp>
        <p:nvCxnSpPr>
          <p:cNvPr id="34" name="Straight Connector 33"/>
          <p:cNvCxnSpPr>
            <a:stCxn id="15" idx="5"/>
            <a:endCxn id="30" idx="1"/>
          </p:cNvCxnSpPr>
          <p:nvPr/>
        </p:nvCxnSpPr>
        <p:spPr>
          <a:xfrm>
            <a:off x="4845171" y="4127978"/>
            <a:ext cx="241146" cy="409637"/>
          </a:xfrm>
          <a:prstGeom prst="line">
            <a:avLst/>
          </a:prstGeom>
        </p:spPr>
        <p:style>
          <a:lnRef idx="2">
            <a:schemeClr val="accent1"/>
          </a:lnRef>
          <a:fillRef idx="0">
            <a:schemeClr val="accent1"/>
          </a:fillRef>
          <a:effectRef idx="1">
            <a:schemeClr val="accent1"/>
          </a:effectRef>
          <a:fontRef idx="minor">
            <a:schemeClr val="tx1"/>
          </a:fontRef>
        </p:style>
      </p:cxnSp>
      <p:sp>
        <p:nvSpPr>
          <p:cNvPr id="35" name="Oval 34"/>
          <p:cNvSpPr/>
          <p:nvPr/>
        </p:nvSpPr>
        <p:spPr>
          <a:xfrm>
            <a:off x="5603979" y="5132573"/>
            <a:ext cx="496342" cy="4671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49</a:t>
            </a:r>
            <a:endParaRPr lang="en-US" sz="1200" b="1" dirty="0"/>
          </a:p>
        </p:txBody>
      </p:sp>
      <p:cxnSp>
        <p:nvCxnSpPr>
          <p:cNvPr id="37" name="Straight Connector 36"/>
          <p:cNvCxnSpPr>
            <a:stCxn id="30" idx="5"/>
          </p:cNvCxnSpPr>
          <p:nvPr/>
        </p:nvCxnSpPr>
        <p:spPr>
          <a:xfrm>
            <a:off x="5437283" y="4867959"/>
            <a:ext cx="299843" cy="351283"/>
          </a:xfrm>
          <a:prstGeom prst="line">
            <a:avLst/>
          </a:prstGeom>
        </p:spPr>
        <p:style>
          <a:lnRef idx="2">
            <a:schemeClr val="accent1"/>
          </a:lnRef>
          <a:fillRef idx="0">
            <a:schemeClr val="accent1"/>
          </a:fillRef>
          <a:effectRef idx="1">
            <a:schemeClr val="accent1"/>
          </a:effectRef>
          <a:fontRef idx="minor">
            <a:schemeClr val="tx1"/>
          </a:fontRef>
        </p:style>
      </p:cxnSp>
      <p:sp>
        <p:nvSpPr>
          <p:cNvPr id="38" name="Oval 37"/>
          <p:cNvSpPr/>
          <p:nvPr/>
        </p:nvSpPr>
        <p:spPr>
          <a:xfrm>
            <a:off x="4765458" y="5200989"/>
            <a:ext cx="496342" cy="46717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31</a:t>
            </a:r>
            <a:endParaRPr lang="en-US" sz="1200" b="1" dirty="0"/>
          </a:p>
        </p:txBody>
      </p:sp>
      <p:cxnSp>
        <p:nvCxnSpPr>
          <p:cNvPr id="40" name="Straight Connector 39"/>
          <p:cNvCxnSpPr>
            <a:stCxn id="38" idx="0"/>
            <a:endCxn id="30" idx="4"/>
          </p:cNvCxnSpPr>
          <p:nvPr/>
        </p:nvCxnSpPr>
        <p:spPr>
          <a:xfrm flipV="1">
            <a:off x="5013629" y="4936375"/>
            <a:ext cx="248171" cy="264614"/>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7394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animBg="1"/>
      <p:bldP spid="15" grpId="0" animBg="1"/>
      <p:bldP spid="18" grpId="0" animBg="1"/>
      <p:bldP spid="21" grpId="0" animBg="1"/>
      <p:bldP spid="24" grpId="0" animBg="1"/>
      <p:bldP spid="27" grpId="0" animBg="1"/>
      <p:bldP spid="30" grpId="0" animBg="1"/>
      <p:bldP spid="35" grpId="0" animBg="1"/>
      <p:bldP spid="3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charset="0"/>
                <a:ea typeface="Arial" charset="0"/>
                <a:cs typeface="Arial" charset="0"/>
              </a:rPr>
              <a:t>Delete</a:t>
            </a:r>
            <a:endParaRPr lang="en-US" dirty="0">
              <a:latin typeface="Arial" charset="0"/>
              <a:ea typeface="Arial" charset="0"/>
              <a:cs typeface="Arial" charset="0"/>
            </a:endParaRPr>
          </a:p>
        </p:txBody>
      </p:sp>
      <p:sp>
        <p:nvSpPr>
          <p:cNvPr id="9" name="Content Placeholder 8"/>
          <p:cNvSpPr>
            <a:spLocks noGrp="1"/>
          </p:cNvSpPr>
          <p:nvPr>
            <p:ph idx="1"/>
          </p:nvPr>
        </p:nvSpPr>
        <p:spPr/>
        <p:txBody>
          <a:bodyPr/>
          <a:lstStyle/>
          <a:p>
            <a:r>
              <a:rPr lang="en-US" dirty="0"/>
              <a:t>Node to be removed has no </a:t>
            </a:r>
            <a:r>
              <a:rPr lang="en-US" dirty="0" smtClean="0"/>
              <a:t>children:</a:t>
            </a:r>
          </a:p>
          <a:p>
            <a:pPr lvl="1"/>
            <a:r>
              <a:rPr lang="en-US" dirty="0"/>
              <a:t>Remove -4 from a BST.</a:t>
            </a:r>
          </a:p>
        </p:txBody>
      </p:sp>
      <p:pic>
        <p:nvPicPr>
          <p:cNvPr id="10" name="Picture 9"/>
          <p:cNvPicPr>
            <a:picLocks noChangeAspect="1"/>
          </p:cNvPicPr>
          <p:nvPr/>
        </p:nvPicPr>
        <p:blipFill>
          <a:blip r:embed="rId2"/>
          <a:stretch>
            <a:fillRect/>
          </a:stretch>
        </p:blipFill>
        <p:spPr>
          <a:xfrm>
            <a:off x="1309864" y="3071751"/>
            <a:ext cx="7124700" cy="2628900"/>
          </a:xfrm>
          <a:prstGeom prst="rect">
            <a:avLst/>
          </a:prstGeom>
        </p:spPr>
      </p:pic>
    </p:spTree>
    <p:extLst>
      <p:ext uri="{BB962C8B-B14F-4D97-AF65-F5344CB8AC3E}">
        <p14:creationId xmlns:p14="http://schemas.microsoft.com/office/powerpoint/2010/main" val="18116600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charset="0"/>
                <a:ea typeface="Arial" charset="0"/>
                <a:cs typeface="Arial" charset="0"/>
              </a:rPr>
              <a:t>Delete</a:t>
            </a:r>
            <a:endParaRPr lang="en-US" dirty="0">
              <a:latin typeface="Arial" charset="0"/>
              <a:ea typeface="Arial" charset="0"/>
              <a:cs typeface="Arial" charset="0"/>
            </a:endParaRPr>
          </a:p>
        </p:txBody>
      </p:sp>
      <p:sp>
        <p:nvSpPr>
          <p:cNvPr id="3" name="Content Placeholder 2"/>
          <p:cNvSpPr>
            <a:spLocks noGrp="1"/>
          </p:cNvSpPr>
          <p:nvPr>
            <p:ph idx="1"/>
          </p:nvPr>
        </p:nvSpPr>
        <p:spPr/>
        <p:txBody>
          <a:bodyPr/>
          <a:lstStyle/>
          <a:p>
            <a:r>
              <a:rPr lang="en-US" dirty="0"/>
              <a:t>Node to be removed has one child</a:t>
            </a:r>
            <a:r>
              <a:rPr lang="en-US" dirty="0" smtClean="0"/>
              <a:t>.</a:t>
            </a:r>
          </a:p>
          <a:p>
            <a:pPr lvl="1"/>
            <a:r>
              <a:rPr lang="en-US" dirty="0"/>
              <a:t>Remove 18 from a BST.</a:t>
            </a:r>
          </a:p>
        </p:txBody>
      </p:sp>
      <p:pic>
        <p:nvPicPr>
          <p:cNvPr id="4" name="Picture 3"/>
          <p:cNvPicPr>
            <a:picLocks noChangeAspect="1"/>
          </p:cNvPicPr>
          <p:nvPr/>
        </p:nvPicPr>
        <p:blipFill>
          <a:blip r:embed="rId2"/>
          <a:stretch>
            <a:fillRect/>
          </a:stretch>
        </p:blipFill>
        <p:spPr>
          <a:xfrm>
            <a:off x="602225" y="2697163"/>
            <a:ext cx="2872167" cy="2400883"/>
          </a:xfrm>
          <a:prstGeom prst="rect">
            <a:avLst/>
          </a:prstGeom>
        </p:spPr>
      </p:pic>
      <p:pic>
        <p:nvPicPr>
          <p:cNvPr id="6" name="Picture 5"/>
          <p:cNvPicPr>
            <a:picLocks noChangeAspect="1"/>
          </p:cNvPicPr>
          <p:nvPr/>
        </p:nvPicPr>
        <p:blipFill>
          <a:blip r:embed="rId3"/>
          <a:stretch>
            <a:fillRect/>
          </a:stretch>
        </p:blipFill>
        <p:spPr>
          <a:xfrm>
            <a:off x="3259113" y="2697163"/>
            <a:ext cx="2699439" cy="2256497"/>
          </a:xfrm>
          <a:prstGeom prst="rect">
            <a:avLst/>
          </a:prstGeom>
        </p:spPr>
      </p:pic>
      <p:pic>
        <p:nvPicPr>
          <p:cNvPr id="7" name="Picture 6"/>
          <p:cNvPicPr>
            <a:picLocks noChangeAspect="1"/>
          </p:cNvPicPr>
          <p:nvPr/>
        </p:nvPicPr>
        <p:blipFill>
          <a:blip r:embed="rId4"/>
          <a:stretch>
            <a:fillRect/>
          </a:stretch>
        </p:blipFill>
        <p:spPr>
          <a:xfrm>
            <a:off x="5837934" y="2697162"/>
            <a:ext cx="2672865" cy="1811217"/>
          </a:xfrm>
          <a:prstGeom prst="rect">
            <a:avLst/>
          </a:prstGeom>
        </p:spPr>
      </p:pic>
    </p:spTree>
    <p:extLst>
      <p:ext uri="{BB962C8B-B14F-4D97-AF65-F5344CB8AC3E}">
        <p14:creationId xmlns:p14="http://schemas.microsoft.com/office/powerpoint/2010/main" val="15467753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03238"/>
            <a:ext cx="7990555" cy="868362"/>
          </a:xfrm>
        </p:spPr>
        <p:txBody>
          <a:bodyPr>
            <a:normAutofit fontScale="90000"/>
          </a:bodyPr>
          <a:lstStyle/>
          <a:p>
            <a:pPr algn="l"/>
            <a:r>
              <a:rPr lang="en-US" dirty="0" smtClean="0">
                <a:latin typeface="Arial" charset="0"/>
                <a:ea typeface="Arial" charset="0"/>
                <a:cs typeface="Arial" charset="0"/>
              </a:rPr>
              <a:t>Tree: Non-linear </a:t>
            </a:r>
            <a:r>
              <a:rPr lang="en-US" dirty="0">
                <a:latin typeface="Arial" charset="0"/>
                <a:ea typeface="Arial" charset="0"/>
                <a:cs typeface="Arial" charset="0"/>
              </a:rPr>
              <a:t>D</a:t>
            </a:r>
            <a:r>
              <a:rPr lang="en-US" dirty="0" smtClean="0">
                <a:latin typeface="Arial" charset="0"/>
                <a:ea typeface="Arial" charset="0"/>
                <a:cs typeface="Arial" charset="0"/>
              </a:rPr>
              <a:t>ata </a:t>
            </a:r>
            <a:r>
              <a:rPr lang="en-US" dirty="0">
                <a:latin typeface="Arial" charset="0"/>
                <a:ea typeface="Arial" charset="0"/>
                <a:cs typeface="Arial" charset="0"/>
              </a:rPr>
              <a:t>S</a:t>
            </a:r>
            <a:r>
              <a:rPr lang="en-US" dirty="0" smtClean="0">
                <a:latin typeface="Arial" charset="0"/>
                <a:ea typeface="Arial" charset="0"/>
                <a:cs typeface="Arial" charset="0"/>
              </a:rPr>
              <a:t>tructure</a:t>
            </a:r>
            <a:endParaRPr lang="en-US" dirty="0">
              <a:latin typeface="Arial" charset="0"/>
              <a:ea typeface="Arial" charset="0"/>
              <a:cs typeface="Arial" charset="0"/>
            </a:endParaRPr>
          </a:p>
        </p:txBody>
      </p:sp>
      <p:sp>
        <p:nvSpPr>
          <p:cNvPr id="3" name="Content Placeholder 2"/>
          <p:cNvSpPr>
            <a:spLocks noGrp="1"/>
          </p:cNvSpPr>
          <p:nvPr>
            <p:ph idx="1"/>
          </p:nvPr>
        </p:nvSpPr>
        <p:spPr>
          <a:xfrm>
            <a:off x="365761" y="1371600"/>
            <a:ext cx="5079400" cy="5168866"/>
          </a:xfrm>
        </p:spPr>
        <p:txBody>
          <a:bodyPr>
            <a:noAutofit/>
          </a:bodyPr>
          <a:lstStyle/>
          <a:p>
            <a:pPr>
              <a:spcBef>
                <a:spcPts val="600"/>
              </a:spcBef>
            </a:pPr>
            <a:r>
              <a:rPr lang="en-US" sz="1200" dirty="0" smtClean="0"/>
              <a:t>Breakthrough in data organization</a:t>
            </a:r>
          </a:p>
          <a:p>
            <a:pPr>
              <a:spcBef>
                <a:spcPts val="600"/>
              </a:spcBef>
            </a:pPr>
            <a:r>
              <a:rPr lang="en-US" sz="1200" dirty="0" smtClean="0"/>
              <a:t>Faster algorithms compared to linear</a:t>
            </a:r>
          </a:p>
          <a:p>
            <a:pPr>
              <a:spcBef>
                <a:spcPts val="600"/>
              </a:spcBef>
            </a:pPr>
            <a:r>
              <a:rPr lang="en-US" sz="1200" dirty="0" smtClean="0"/>
              <a:t>Hierarchical relationships</a:t>
            </a:r>
          </a:p>
          <a:p>
            <a:pPr>
              <a:spcBef>
                <a:spcPts val="600"/>
              </a:spcBef>
            </a:pPr>
            <a:r>
              <a:rPr lang="en-US" sz="1200" dirty="0" smtClean="0"/>
              <a:t>Terminology</a:t>
            </a:r>
          </a:p>
          <a:p>
            <a:pPr lvl="1"/>
            <a:r>
              <a:rPr lang="en-US" sz="1100" b="1" dirty="0" smtClean="0"/>
              <a:t>Root</a:t>
            </a:r>
            <a:r>
              <a:rPr lang="en-US" sz="1100" dirty="0" smtClean="0"/>
              <a:t>: the top node in the tree.</a:t>
            </a:r>
          </a:p>
          <a:p>
            <a:pPr lvl="1"/>
            <a:r>
              <a:rPr lang="en-US" sz="1100" b="1" dirty="0" smtClean="0"/>
              <a:t>Parent</a:t>
            </a:r>
            <a:r>
              <a:rPr lang="en-US" sz="1100" dirty="0" smtClean="0"/>
              <a:t>: the converse notion of child.</a:t>
            </a:r>
          </a:p>
          <a:p>
            <a:pPr lvl="1"/>
            <a:r>
              <a:rPr lang="en-US" sz="1100" b="1" dirty="0" smtClean="0"/>
              <a:t>Siblings</a:t>
            </a:r>
            <a:r>
              <a:rPr lang="en-US" sz="1100" dirty="0" smtClean="0"/>
              <a:t>: Nodes with the same parent.</a:t>
            </a:r>
          </a:p>
          <a:p>
            <a:pPr lvl="1"/>
            <a:r>
              <a:rPr lang="en-US" sz="1100" b="1" dirty="0" smtClean="0"/>
              <a:t>Descendant</a:t>
            </a:r>
            <a:r>
              <a:rPr lang="en-US" sz="1100" dirty="0" smtClean="0"/>
              <a:t>: A node reachable by repeated </a:t>
            </a:r>
            <a:r>
              <a:rPr lang="en-US" sz="1100" b="1" dirty="0" smtClean="0"/>
              <a:t>proceeding</a:t>
            </a:r>
            <a:r>
              <a:rPr lang="en-US" sz="1100" dirty="0" smtClean="0"/>
              <a:t> from parent to child.</a:t>
            </a:r>
          </a:p>
          <a:p>
            <a:pPr lvl="1"/>
            <a:r>
              <a:rPr lang="en-US" sz="1100" b="1" dirty="0" smtClean="0"/>
              <a:t>Ancestor</a:t>
            </a:r>
            <a:r>
              <a:rPr lang="en-US" sz="1100" dirty="0" smtClean="0"/>
              <a:t>: </a:t>
            </a:r>
            <a:r>
              <a:rPr lang="en-US" sz="1100" dirty="0"/>
              <a:t>A node reachable by repeated proceeding from </a:t>
            </a:r>
            <a:r>
              <a:rPr lang="en-US" sz="1100" dirty="0" smtClean="0"/>
              <a:t>child to parent.</a:t>
            </a:r>
          </a:p>
          <a:p>
            <a:pPr lvl="1"/>
            <a:r>
              <a:rPr lang="en-US" sz="1100" b="1" dirty="0" smtClean="0"/>
              <a:t>Leaf/External</a:t>
            </a:r>
            <a:r>
              <a:rPr lang="en-US" sz="1100" dirty="0" smtClean="0"/>
              <a:t>: A node with no children.</a:t>
            </a:r>
          </a:p>
          <a:p>
            <a:pPr lvl="1"/>
            <a:r>
              <a:rPr lang="en-US" sz="1100" b="1" dirty="0" smtClean="0"/>
              <a:t>Non-leaf/Internal</a:t>
            </a:r>
            <a:r>
              <a:rPr lang="en-US" sz="1100" dirty="0" smtClean="0"/>
              <a:t> </a:t>
            </a:r>
            <a:r>
              <a:rPr lang="en-US" sz="1100" dirty="0"/>
              <a:t>: A node with </a:t>
            </a:r>
            <a:r>
              <a:rPr lang="en-US" sz="1100" dirty="0" smtClean="0"/>
              <a:t>one or more </a:t>
            </a:r>
            <a:r>
              <a:rPr lang="en-US" sz="1100" dirty="0"/>
              <a:t>children</a:t>
            </a:r>
            <a:r>
              <a:rPr lang="en-US" sz="1100" dirty="0" smtClean="0"/>
              <a:t>.</a:t>
            </a:r>
          </a:p>
          <a:p>
            <a:pPr lvl="1"/>
            <a:r>
              <a:rPr lang="en-US" sz="1100" b="1" dirty="0" smtClean="0"/>
              <a:t>Edge</a:t>
            </a:r>
            <a:r>
              <a:rPr lang="en-US" sz="1100" dirty="0" smtClean="0"/>
              <a:t>: Connection between one node to another; (</a:t>
            </a:r>
            <a:r>
              <a:rPr lang="en-US" sz="1100" dirty="0" err="1" smtClean="0"/>
              <a:t>u,v</a:t>
            </a:r>
            <a:r>
              <a:rPr lang="en-US" sz="1100" dirty="0" smtClean="0"/>
              <a:t>) (u parent-of v).</a:t>
            </a:r>
          </a:p>
          <a:p>
            <a:pPr lvl="1"/>
            <a:r>
              <a:rPr lang="en-US" sz="1100" b="1" dirty="0" smtClean="0"/>
              <a:t>Path</a:t>
            </a:r>
            <a:r>
              <a:rPr lang="en-US" sz="1100" dirty="0" smtClean="0"/>
              <a:t>: A sequence of nodes and edges connecting a node with descendant.</a:t>
            </a:r>
          </a:p>
          <a:p>
            <a:pPr lvl="1"/>
            <a:r>
              <a:rPr lang="en-US" sz="1100" b="1" dirty="0" smtClean="0"/>
              <a:t>Level</a:t>
            </a:r>
            <a:r>
              <a:rPr lang="en-US" sz="1100" dirty="0" smtClean="0"/>
              <a:t>: The level of a node is defined by 1+ the number of connections between the node and the root. </a:t>
            </a:r>
          </a:p>
          <a:p>
            <a:pPr lvl="1"/>
            <a:r>
              <a:rPr lang="en-US" sz="1100" b="1" dirty="0" smtClean="0"/>
              <a:t>Height</a:t>
            </a:r>
            <a:r>
              <a:rPr lang="en-US" sz="1100" dirty="0" smtClean="0"/>
              <a:t>: The height of a tree is the number of edges on the longest downward path between root and a leaf.</a:t>
            </a:r>
          </a:p>
          <a:p>
            <a:pPr>
              <a:spcBef>
                <a:spcPts val="600"/>
              </a:spcBef>
            </a:pPr>
            <a:r>
              <a:rPr lang="en-US" sz="1200" dirty="0" smtClean="0"/>
              <a:t>Example: File system, family </a:t>
            </a:r>
            <a:r>
              <a:rPr lang="en-US" sz="1200" dirty="0"/>
              <a:t>tree</a:t>
            </a:r>
            <a:r>
              <a:rPr lang="en-US" sz="1200" dirty="0" smtClean="0"/>
              <a:t>.</a:t>
            </a:r>
          </a:p>
          <a:p>
            <a:pPr>
              <a:spcBef>
                <a:spcPts val="600"/>
              </a:spcBef>
            </a:pPr>
            <a:endParaRPr lang="en-US" sz="1200" dirty="0"/>
          </a:p>
        </p:txBody>
      </p:sp>
      <p:pic>
        <p:nvPicPr>
          <p:cNvPr id="4" name="Picture 3"/>
          <p:cNvPicPr>
            <a:picLocks noChangeAspect="1"/>
          </p:cNvPicPr>
          <p:nvPr/>
        </p:nvPicPr>
        <p:blipFill>
          <a:blip r:embed="rId3"/>
          <a:stretch>
            <a:fillRect/>
          </a:stretch>
        </p:blipFill>
        <p:spPr>
          <a:xfrm>
            <a:off x="6502675" y="4161478"/>
            <a:ext cx="2402280" cy="2001900"/>
          </a:xfrm>
          <a:prstGeom prst="rect">
            <a:avLst/>
          </a:prstGeom>
        </p:spPr>
      </p:pic>
      <p:sp>
        <p:nvSpPr>
          <p:cNvPr id="5" name="Rectangle 4"/>
          <p:cNvSpPr/>
          <p:nvPr/>
        </p:nvSpPr>
        <p:spPr>
          <a:xfrm>
            <a:off x="6502675" y="6163378"/>
            <a:ext cx="2402280" cy="553998"/>
          </a:xfrm>
          <a:prstGeom prst="rect">
            <a:avLst/>
          </a:prstGeom>
          <a:solidFill>
            <a:schemeClr val="tx1"/>
          </a:solidFill>
        </p:spPr>
        <p:txBody>
          <a:bodyPr wrap="square">
            <a:spAutoFit/>
          </a:bodyPr>
          <a:lstStyle/>
          <a:p>
            <a:r>
              <a:rPr lang="en-US" sz="1000" dirty="0">
                <a:hlinkClick r:id="rId4"/>
              </a:rPr>
              <a:t>http://www.yangfamilytaichi.com/yang/tree</a:t>
            </a:r>
            <a:r>
              <a:rPr lang="en-US" sz="1000" dirty="0" smtClean="0">
                <a:hlinkClick r:id="rId4"/>
              </a:rPr>
              <a:t>/</a:t>
            </a:r>
            <a:endParaRPr lang="en-US" sz="1000" dirty="0" smtClean="0"/>
          </a:p>
          <a:p>
            <a:endParaRPr lang="en-US" sz="1000" dirty="0" smtClean="0"/>
          </a:p>
        </p:txBody>
      </p:sp>
      <p:pic>
        <p:nvPicPr>
          <p:cNvPr id="6" name="Picture 5" descr="Screen Shot 2014-10-21 at 12.10.05 PM.png"/>
          <p:cNvPicPr>
            <a:picLocks noChangeAspect="1"/>
          </p:cNvPicPr>
          <p:nvPr/>
        </p:nvPicPr>
        <p:blipFill rotWithShape="1">
          <a:blip r:embed="rId5">
            <a:extLst>
              <a:ext uri="{28A0092B-C50C-407E-A947-70E740481C1C}">
                <a14:useLocalDpi xmlns:a14="http://schemas.microsoft.com/office/drawing/2010/main" val="0"/>
              </a:ext>
            </a:extLst>
          </a:blip>
          <a:srcRect l="44861" t="33696" r="37099" b="43548"/>
          <a:stretch/>
        </p:blipFill>
        <p:spPr>
          <a:xfrm>
            <a:off x="5240783" y="1561665"/>
            <a:ext cx="3664172" cy="2599813"/>
          </a:xfrm>
          <a:prstGeom prst="rect">
            <a:avLst/>
          </a:prstGeom>
        </p:spPr>
      </p:pic>
    </p:spTree>
    <p:extLst>
      <p:ext uri="{BB962C8B-B14F-4D97-AF65-F5344CB8AC3E}">
        <p14:creationId xmlns:p14="http://schemas.microsoft.com/office/powerpoint/2010/main" val="20477293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charset="0"/>
                <a:ea typeface="Arial" charset="0"/>
                <a:cs typeface="Arial" charset="0"/>
              </a:rPr>
              <a:t>Delete</a:t>
            </a:r>
            <a:endParaRPr lang="en-US" dirty="0">
              <a:latin typeface="Arial" charset="0"/>
              <a:ea typeface="Arial" charset="0"/>
              <a:cs typeface="Arial" charset="0"/>
            </a:endParaRPr>
          </a:p>
        </p:txBody>
      </p:sp>
      <p:sp>
        <p:nvSpPr>
          <p:cNvPr id="3" name="Content Placeholder 2"/>
          <p:cNvSpPr>
            <a:spLocks noGrp="1"/>
          </p:cNvSpPr>
          <p:nvPr>
            <p:ph idx="1"/>
          </p:nvPr>
        </p:nvSpPr>
        <p:spPr/>
        <p:txBody>
          <a:bodyPr>
            <a:normAutofit/>
          </a:bodyPr>
          <a:lstStyle/>
          <a:p>
            <a:r>
              <a:rPr lang="en-US" sz="1800" dirty="0"/>
              <a:t>Node to be removed has two </a:t>
            </a:r>
            <a:r>
              <a:rPr lang="en-US" sz="1800" dirty="0" smtClean="0"/>
              <a:t>children (the most complex one). </a:t>
            </a:r>
          </a:p>
          <a:p>
            <a:r>
              <a:rPr lang="en-US" sz="1800" dirty="0" smtClean="0"/>
              <a:t>Algorithm:</a:t>
            </a:r>
          </a:p>
          <a:p>
            <a:pPr lvl="1"/>
            <a:r>
              <a:rPr lang="en-US" sz="1800" dirty="0" smtClean="0"/>
              <a:t>Find the minimum node in the right sub tree of the node that must be </a:t>
            </a:r>
            <a:r>
              <a:rPr lang="en-US" sz="1800" dirty="0" smtClean="0"/>
              <a:t>removed (i.e., 12). </a:t>
            </a:r>
            <a:endParaRPr lang="en-US" sz="1800" dirty="0" smtClean="0"/>
          </a:p>
          <a:p>
            <a:pPr lvl="1"/>
            <a:r>
              <a:rPr lang="en-US" sz="1800" dirty="0" smtClean="0"/>
              <a:t>Replace </a:t>
            </a:r>
            <a:r>
              <a:rPr lang="en-US" sz="1800" dirty="0" smtClean="0"/>
              <a:t>the node to be removed (i.e., 12) with the minimum node (i.e., 19).</a:t>
            </a:r>
            <a:endParaRPr lang="en-US" sz="1800" dirty="0" smtClean="0"/>
          </a:p>
          <a:p>
            <a:pPr lvl="1"/>
            <a:r>
              <a:rPr lang="en-US" sz="1800" dirty="0" smtClean="0"/>
              <a:t>Remove the node duplicate from its prior </a:t>
            </a:r>
            <a:r>
              <a:rPr lang="en-US" sz="1800" dirty="0" smtClean="0"/>
              <a:t>location (i.e., the original 19).</a:t>
            </a:r>
            <a:endParaRPr lang="en-US" sz="1800" dirty="0"/>
          </a:p>
        </p:txBody>
      </p:sp>
      <p:pic>
        <p:nvPicPr>
          <p:cNvPr id="4" name="Picture 3"/>
          <p:cNvPicPr>
            <a:picLocks noChangeAspect="1"/>
          </p:cNvPicPr>
          <p:nvPr/>
        </p:nvPicPr>
        <p:blipFill>
          <a:blip r:embed="rId2"/>
          <a:stretch>
            <a:fillRect/>
          </a:stretch>
        </p:blipFill>
        <p:spPr>
          <a:xfrm>
            <a:off x="1" y="4334149"/>
            <a:ext cx="3589896" cy="1958125"/>
          </a:xfrm>
          <a:prstGeom prst="rect">
            <a:avLst/>
          </a:prstGeom>
        </p:spPr>
      </p:pic>
      <p:pic>
        <p:nvPicPr>
          <p:cNvPr id="5" name="Picture 4"/>
          <p:cNvPicPr>
            <a:picLocks noChangeAspect="1"/>
          </p:cNvPicPr>
          <p:nvPr/>
        </p:nvPicPr>
        <p:blipFill>
          <a:blip r:embed="rId3"/>
          <a:stretch>
            <a:fillRect/>
          </a:stretch>
        </p:blipFill>
        <p:spPr>
          <a:xfrm>
            <a:off x="1929847" y="4334150"/>
            <a:ext cx="3559108" cy="1941332"/>
          </a:xfrm>
          <a:prstGeom prst="rect">
            <a:avLst/>
          </a:prstGeom>
        </p:spPr>
      </p:pic>
      <p:pic>
        <p:nvPicPr>
          <p:cNvPr id="6" name="Picture 5"/>
          <p:cNvPicPr>
            <a:picLocks noChangeAspect="1"/>
          </p:cNvPicPr>
          <p:nvPr/>
        </p:nvPicPr>
        <p:blipFill>
          <a:blip r:embed="rId4"/>
          <a:stretch>
            <a:fillRect/>
          </a:stretch>
        </p:blipFill>
        <p:spPr>
          <a:xfrm>
            <a:off x="4059417" y="4477949"/>
            <a:ext cx="3583787" cy="1954793"/>
          </a:xfrm>
          <a:prstGeom prst="rect">
            <a:avLst/>
          </a:prstGeom>
        </p:spPr>
      </p:pic>
      <p:pic>
        <p:nvPicPr>
          <p:cNvPr id="7" name="Picture 6"/>
          <p:cNvPicPr>
            <a:picLocks noChangeAspect="1"/>
          </p:cNvPicPr>
          <p:nvPr/>
        </p:nvPicPr>
        <p:blipFill>
          <a:blip r:embed="rId5"/>
          <a:stretch>
            <a:fillRect/>
          </a:stretch>
        </p:blipFill>
        <p:spPr>
          <a:xfrm>
            <a:off x="6086711" y="4436343"/>
            <a:ext cx="4132087" cy="2253866"/>
          </a:xfrm>
          <a:prstGeom prst="rect">
            <a:avLst/>
          </a:prstGeom>
        </p:spPr>
      </p:pic>
    </p:spTree>
    <p:extLst>
      <p:ext uri="{BB962C8B-B14F-4D97-AF65-F5344CB8AC3E}">
        <p14:creationId xmlns:p14="http://schemas.microsoft.com/office/powerpoint/2010/main" val="13639285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endParaRPr lang="en-US"/>
          </a:p>
        </p:txBody>
      </p:sp>
      <p:sp>
        <p:nvSpPr>
          <p:cNvPr id="4" name="Title 3"/>
          <p:cNvSpPr>
            <a:spLocks noGrp="1"/>
          </p:cNvSpPr>
          <p:nvPr>
            <p:ph type="ctrTitle"/>
          </p:nvPr>
        </p:nvSpPr>
        <p:spPr/>
        <p:txBody>
          <a:bodyPr/>
          <a:lstStyle/>
          <a:p>
            <a:r>
              <a:rPr lang="en-US" dirty="0" smtClean="0"/>
              <a:t>Priority Queue</a:t>
            </a:r>
            <a:endParaRPr lang="en-US" dirty="0"/>
          </a:p>
        </p:txBody>
      </p:sp>
    </p:spTree>
    <p:extLst>
      <p:ext uri="{BB962C8B-B14F-4D97-AF65-F5344CB8AC3E}">
        <p14:creationId xmlns:p14="http://schemas.microsoft.com/office/powerpoint/2010/main" val="13072800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latin typeface="Arial" charset="0"/>
                <a:ea typeface="Arial" charset="0"/>
                <a:cs typeface="Arial" charset="0"/>
              </a:rPr>
              <a:t>Recap: Queue </a:t>
            </a:r>
            <a:r>
              <a:rPr lang="en-US" dirty="0">
                <a:latin typeface="Arial" charset="0"/>
                <a:ea typeface="Arial" charset="0"/>
                <a:cs typeface="Arial" charset="0"/>
              </a:rPr>
              <a:t>Operations</a:t>
            </a:r>
          </a:p>
        </p:txBody>
      </p:sp>
      <p:sp>
        <p:nvSpPr>
          <p:cNvPr id="4" name="Rectangle 3"/>
          <p:cNvSpPr>
            <a:spLocks noChangeArrowheads="1"/>
          </p:cNvSpPr>
          <p:nvPr/>
        </p:nvSpPr>
        <p:spPr bwMode="auto">
          <a:xfrm>
            <a:off x="816049" y="3195924"/>
            <a:ext cx="1600200" cy="2743200"/>
          </a:xfrm>
          <a:prstGeom prst="rect">
            <a:avLst/>
          </a:prstGeom>
          <a:solidFill>
            <a:srgbClr val="FFCC00"/>
          </a:solidFill>
          <a:ln>
            <a:noFill/>
          </a:ln>
          <a:effectLst/>
          <a:extLst>
            <a:ext uri="{91240B29-F687-4f45-9708-019B960494DF}">
              <a14:hiddenLine xmlns="" xmlns:a14="http://schemas.microsoft.com/office/drawing/2010/main" w="38100">
                <a:solidFill>
                  <a:schemeClr val="hlink"/>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5" name="Rectangle 4"/>
          <p:cNvSpPr>
            <a:spLocks noChangeArrowheads="1"/>
          </p:cNvSpPr>
          <p:nvPr/>
        </p:nvSpPr>
        <p:spPr bwMode="auto">
          <a:xfrm>
            <a:off x="892249" y="3194156"/>
            <a:ext cx="1447800" cy="2743200"/>
          </a:xfrm>
          <a:prstGeom prst="rect">
            <a:avLst/>
          </a:prstGeom>
          <a:solidFill>
            <a:schemeClr val="folHlink"/>
          </a:solidFill>
          <a:ln>
            <a:noFill/>
          </a:ln>
          <a:effectLst/>
          <a:extLst>
            <a:ext uri="{91240B29-F687-4f45-9708-019B960494DF}">
              <a14:hiddenLine xmlns="" xmlns:a14="http://schemas.microsoft.com/office/drawing/2010/main" w="38100">
                <a:solidFill>
                  <a:schemeClr val="hlink"/>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6" name="Rectangle 5"/>
          <p:cNvSpPr>
            <a:spLocks noChangeArrowheads="1"/>
          </p:cNvSpPr>
          <p:nvPr/>
        </p:nvSpPr>
        <p:spPr bwMode="auto">
          <a:xfrm>
            <a:off x="892249" y="5418977"/>
            <a:ext cx="1447800" cy="228600"/>
          </a:xfrm>
          <a:prstGeom prst="rect">
            <a:avLst/>
          </a:prstGeom>
          <a:solidFill>
            <a:srgbClr val="FFFF00"/>
          </a:solidFill>
          <a:ln w="381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a:solidFill>
                  <a:srgbClr val="000000"/>
                </a:solidFill>
              </a:rPr>
              <a:t>1</a:t>
            </a:r>
          </a:p>
        </p:txBody>
      </p:sp>
      <p:sp>
        <p:nvSpPr>
          <p:cNvPr id="7" name="Rectangle 6"/>
          <p:cNvSpPr>
            <a:spLocks noChangeArrowheads="1"/>
          </p:cNvSpPr>
          <p:nvPr/>
        </p:nvSpPr>
        <p:spPr bwMode="auto">
          <a:xfrm>
            <a:off x="892249" y="5190377"/>
            <a:ext cx="1447800" cy="228600"/>
          </a:xfrm>
          <a:prstGeom prst="rect">
            <a:avLst/>
          </a:prstGeom>
          <a:solidFill>
            <a:srgbClr val="FFFF00"/>
          </a:solidFill>
          <a:ln w="381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a:solidFill>
                  <a:srgbClr val="000000"/>
                </a:solidFill>
              </a:rPr>
              <a:t>2</a:t>
            </a:r>
          </a:p>
        </p:txBody>
      </p:sp>
      <p:sp>
        <p:nvSpPr>
          <p:cNvPr id="8" name="Rectangle 7"/>
          <p:cNvSpPr>
            <a:spLocks noChangeArrowheads="1"/>
          </p:cNvSpPr>
          <p:nvPr/>
        </p:nvSpPr>
        <p:spPr bwMode="auto">
          <a:xfrm>
            <a:off x="892249" y="4961777"/>
            <a:ext cx="1447800" cy="228600"/>
          </a:xfrm>
          <a:prstGeom prst="rect">
            <a:avLst/>
          </a:prstGeom>
          <a:solidFill>
            <a:srgbClr val="FFFF00"/>
          </a:solidFill>
          <a:ln w="381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a:solidFill>
                  <a:srgbClr val="000000"/>
                </a:solidFill>
              </a:rPr>
              <a:t>3</a:t>
            </a:r>
          </a:p>
        </p:txBody>
      </p:sp>
      <p:sp>
        <p:nvSpPr>
          <p:cNvPr id="9" name="Rectangle 8"/>
          <p:cNvSpPr>
            <a:spLocks noChangeArrowheads="1"/>
          </p:cNvSpPr>
          <p:nvPr/>
        </p:nvSpPr>
        <p:spPr bwMode="auto">
          <a:xfrm>
            <a:off x="892249" y="4733177"/>
            <a:ext cx="1447800" cy="228600"/>
          </a:xfrm>
          <a:prstGeom prst="rect">
            <a:avLst/>
          </a:prstGeom>
          <a:solidFill>
            <a:srgbClr val="FFFF00"/>
          </a:solidFill>
          <a:ln w="381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a:solidFill>
                  <a:srgbClr val="000000"/>
                </a:solidFill>
              </a:rPr>
              <a:t>4</a:t>
            </a:r>
          </a:p>
        </p:txBody>
      </p:sp>
      <p:sp>
        <p:nvSpPr>
          <p:cNvPr id="10" name="Rectangle 9"/>
          <p:cNvSpPr>
            <a:spLocks noChangeArrowheads="1"/>
          </p:cNvSpPr>
          <p:nvPr/>
        </p:nvSpPr>
        <p:spPr bwMode="auto">
          <a:xfrm>
            <a:off x="892249" y="4504577"/>
            <a:ext cx="1447800" cy="228600"/>
          </a:xfrm>
          <a:prstGeom prst="rect">
            <a:avLst/>
          </a:prstGeom>
          <a:solidFill>
            <a:srgbClr val="FFFF00"/>
          </a:solidFill>
          <a:ln w="381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a:solidFill>
                  <a:srgbClr val="000000"/>
                </a:solidFill>
              </a:rPr>
              <a:t>5</a:t>
            </a:r>
          </a:p>
        </p:txBody>
      </p:sp>
      <p:sp>
        <p:nvSpPr>
          <p:cNvPr id="11" name="Rectangle 10"/>
          <p:cNvSpPr>
            <a:spLocks noChangeArrowheads="1"/>
          </p:cNvSpPr>
          <p:nvPr/>
        </p:nvSpPr>
        <p:spPr bwMode="auto">
          <a:xfrm>
            <a:off x="892249" y="2584556"/>
            <a:ext cx="1447800" cy="228600"/>
          </a:xfrm>
          <a:prstGeom prst="rect">
            <a:avLst/>
          </a:prstGeom>
          <a:solidFill>
            <a:srgbClr val="FFFF00"/>
          </a:solidFill>
          <a:ln w="381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a:solidFill>
                  <a:srgbClr val="000000"/>
                </a:solidFill>
              </a:rPr>
              <a:t>6</a:t>
            </a:r>
          </a:p>
        </p:txBody>
      </p:sp>
      <p:sp>
        <p:nvSpPr>
          <p:cNvPr id="12" name="Line 46"/>
          <p:cNvSpPr>
            <a:spLocks noChangeShapeType="1"/>
          </p:cNvSpPr>
          <p:nvPr/>
        </p:nvSpPr>
        <p:spPr bwMode="auto">
          <a:xfrm>
            <a:off x="1578049" y="2813156"/>
            <a:ext cx="0" cy="1676400"/>
          </a:xfrm>
          <a:prstGeom prst="line">
            <a:avLst/>
          </a:prstGeom>
          <a:ln>
            <a:headEnd/>
            <a:tailEnd type="triangle" w="med" len="med"/>
          </a:ln>
          <a:extLst/>
        </p:spPr>
        <p:style>
          <a:lnRef idx="3">
            <a:schemeClr val="accent6"/>
          </a:lnRef>
          <a:fillRef idx="0">
            <a:schemeClr val="accent6"/>
          </a:fillRef>
          <a:effectRef idx="2">
            <a:schemeClr val="accent6"/>
          </a:effectRef>
          <a:fontRef idx="minor">
            <a:schemeClr val="tx1"/>
          </a:fontRef>
        </p:style>
        <p:txBody>
          <a:bodyPr wrap="none"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3" name="TextBox 12"/>
          <p:cNvSpPr txBox="1"/>
          <p:nvPr/>
        </p:nvSpPr>
        <p:spPr>
          <a:xfrm>
            <a:off x="725424" y="1832950"/>
            <a:ext cx="1976823" cy="646331"/>
          </a:xfrm>
          <a:prstGeom prst="rect">
            <a:avLst/>
          </a:prstGeom>
          <a:noFill/>
        </p:spPr>
        <p:txBody>
          <a:bodyPr wrap="none" rtlCol="0">
            <a:spAutoFit/>
          </a:bodyPr>
          <a:lstStyle/>
          <a:p>
            <a:r>
              <a:rPr lang="en-US" b="1" dirty="0" smtClean="0">
                <a:solidFill>
                  <a:srgbClr val="FF0000"/>
                </a:solidFill>
              </a:rPr>
              <a:t>Insert at rear:</a:t>
            </a:r>
          </a:p>
          <a:p>
            <a:r>
              <a:rPr lang="en-US" b="1" dirty="0">
                <a:solidFill>
                  <a:srgbClr val="FF0000"/>
                </a:solidFill>
              </a:rPr>
              <a:t>	</a:t>
            </a:r>
            <a:r>
              <a:rPr lang="en-US" b="1" dirty="0" err="1" smtClean="0">
                <a:solidFill>
                  <a:srgbClr val="FF0000"/>
                </a:solidFill>
              </a:rPr>
              <a:t>enqueue</a:t>
            </a:r>
            <a:r>
              <a:rPr lang="en-US" b="1" dirty="0" smtClean="0">
                <a:solidFill>
                  <a:srgbClr val="FF0000"/>
                </a:solidFill>
              </a:rPr>
              <a:t>(6)</a:t>
            </a:r>
            <a:endParaRPr lang="en-US" b="1" dirty="0">
              <a:solidFill>
                <a:srgbClr val="FF0000"/>
              </a:solidFill>
            </a:endParaRPr>
          </a:p>
        </p:txBody>
      </p:sp>
      <p:sp>
        <p:nvSpPr>
          <p:cNvPr id="14" name="Rectangle 13"/>
          <p:cNvSpPr>
            <a:spLocks noChangeArrowheads="1"/>
          </p:cNvSpPr>
          <p:nvPr/>
        </p:nvSpPr>
        <p:spPr bwMode="auto">
          <a:xfrm>
            <a:off x="4170621" y="1784456"/>
            <a:ext cx="1600200" cy="2743200"/>
          </a:xfrm>
          <a:prstGeom prst="rect">
            <a:avLst/>
          </a:prstGeom>
          <a:solidFill>
            <a:srgbClr val="FFCC00"/>
          </a:solidFill>
          <a:ln>
            <a:noFill/>
          </a:ln>
          <a:effectLst/>
          <a:extLst>
            <a:ext uri="{91240B29-F687-4f45-9708-019B960494DF}">
              <a14:hiddenLine xmlns="" xmlns:a14="http://schemas.microsoft.com/office/drawing/2010/main" w="38100">
                <a:solidFill>
                  <a:schemeClr val="hlink"/>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5" name="Rectangle 14"/>
          <p:cNvSpPr>
            <a:spLocks noChangeArrowheads="1"/>
          </p:cNvSpPr>
          <p:nvPr/>
        </p:nvSpPr>
        <p:spPr bwMode="auto">
          <a:xfrm>
            <a:off x="4246821" y="1784456"/>
            <a:ext cx="1447800" cy="2743200"/>
          </a:xfrm>
          <a:prstGeom prst="rect">
            <a:avLst/>
          </a:prstGeom>
          <a:solidFill>
            <a:schemeClr val="folHlink"/>
          </a:solidFill>
          <a:ln>
            <a:noFill/>
          </a:ln>
          <a:effectLst/>
          <a:extLst>
            <a:ext uri="{91240B29-F687-4f45-9708-019B960494DF}">
              <a14:hiddenLine xmlns="" xmlns:a14="http://schemas.microsoft.com/office/drawing/2010/main" w="38100">
                <a:solidFill>
                  <a:schemeClr val="hlink"/>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16" name="Rectangle 15"/>
          <p:cNvSpPr>
            <a:spLocks noChangeArrowheads="1"/>
          </p:cNvSpPr>
          <p:nvPr/>
        </p:nvSpPr>
        <p:spPr bwMode="auto">
          <a:xfrm>
            <a:off x="4308845" y="5461106"/>
            <a:ext cx="1447800" cy="228600"/>
          </a:xfrm>
          <a:prstGeom prst="rect">
            <a:avLst/>
          </a:prstGeom>
          <a:solidFill>
            <a:srgbClr val="FFFF00"/>
          </a:solidFill>
          <a:ln w="381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dirty="0">
                <a:solidFill>
                  <a:srgbClr val="000000"/>
                </a:solidFill>
              </a:rPr>
              <a:t>1</a:t>
            </a:r>
          </a:p>
        </p:txBody>
      </p:sp>
      <p:sp>
        <p:nvSpPr>
          <p:cNvPr id="17" name="Rectangle 16"/>
          <p:cNvSpPr>
            <a:spLocks noChangeArrowheads="1"/>
          </p:cNvSpPr>
          <p:nvPr/>
        </p:nvSpPr>
        <p:spPr bwMode="auto">
          <a:xfrm>
            <a:off x="4246821" y="4070456"/>
            <a:ext cx="1447800" cy="228600"/>
          </a:xfrm>
          <a:prstGeom prst="rect">
            <a:avLst/>
          </a:prstGeom>
          <a:solidFill>
            <a:srgbClr val="FFFF00"/>
          </a:solidFill>
          <a:ln w="381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a:solidFill>
                  <a:srgbClr val="000000"/>
                </a:solidFill>
              </a:rPr>
              <a:t>2</a:t>
            </a:r>
          </a:p>
        </p:txBody>
      </p:sp>
      <p:sp>
        <p:nvSpPr>
          <p:cNvPr id="18" name="Rectangle 17"/>
          <p:cNvSpPr>
            <a:spLocks noChangeArrowheads="1"/>
          </p:cNvSpPr>
          <p:nvPr/>
        </p:nvSpPr>
        <p:spPr bwMode="auto">
          <a:xfrm>
            <a:off x="4246821" y="3841856"/>
            <a:ext cx="1447800" cy="228600"/>
          </a:xfrm>
          <a:prstGeom prst="rect">
            <a:avLst/>
          </a:prstGeom>
          <a:solidFill>
            <a:srgbClr val="FFFF00"/>
          </a:solidFill>
          <a:ln w="381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a:solidFill>
                  <a:srgbClr val="000000"/>
                </a:solidFill>
              </a:rPr>
              <a:t>3</a:t>
            </a:r>
          </a:p>
        </p:txBody>
      </p:sp>
      <p:sp>
        <p:nvSpPr>
          <p:cNvPr id="19" name="Rectangle 18"/>
          <p:cNvSpPr>
            <a:spLocks noChangeArrowheads="1"/>
          </p:cNvSpPr>
          <p:nvPr/>
        </p:nvSpPr>
        <p:spPr bwMode="auto">
          <a:xfrm>
            <a:off x="4246821" y="3613256"/>
            <a:ext cx="1447800" cy="228600"/>
          </a:xfrm>
          <a:prstGeom prst="rect">
            <a:avLst/>
          </a:prstGeom>
          <a:solidFill>
            <a:srgbClr val="FFFF00"/>
          </a:solidFill>
          <a:ln w="381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a:solidFill>
                  <a:srgbClr val="000000"/>
                </a:solidFill>
              </a:rPr>
              <a:t>4</a:t>
            </a:r>
          </a:p>
        </p:txBody>
      </p:sp>
      <p:sp>
        <p:nvSpPr>
          <p:cNvPr id="20" name="Rectangle 19"/>
          <p:cNvSpPr>
            <a:spLocks noChangeArrowheads="1"/>
          </p:cNvSpPr>
          <p:nvPr/>
        </p:nvSpPr>
        <p:spPr bwMode="auto">
          <a:xfrm>
            <a:off x="4246821" y="3384656"/>
            <a:ext cx="1447800" cy="228600"/>
          </a:xfrm>
          <a:prstGeom prst="rect">
            <a:avLst/>
          </a:prstGeom>
          <a:solidFill>
            <a:srgbClr val="FFFF00"/>
          </a:solidFill>
          <a:ln w="381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a:solidFill>
                  <a:srgbClr val="000000"/>
                </a:solidFill>
              </a:rPr>
              <a:t>5</a:t>
            </a:r>
          </a:p>
        </p:txBody>
      </p:sp>
      <p:sp>
        <p:nvSpPr>
          <p:cNvPr id="21" name="Rectangle 20"/>
          <p:cNvSpPr>
            <a:spLocks noChangeArrowheads="1"/>
          </p:cNvSpPr>
          <p:nvPr/>
        </p:nvSpPr>
        <p:spPr bwMode="auto">
          <a:xfrm>
            <a:off x="4246821" y="3156056"/>
            <a:ext cx="1447800" cy="228600"/>
          </a:xfrm>
          <a:prstGeom prst="rect">
            <a:avLst/>
          </a:prstGeom>
          <a:solidFill>
            <a:srgbClr val="FFFF00"/>
          </a:solidFill>
          <a:ln w="38100">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a:solidFill>
                  <a:srgbClr val="000000"/>
                </a:solidFill>
              </a:rPr>
              <a:t>6</a:t>
            </a:r>
          </a:p>
        </p:txBody>
      </p:sp>
      <p:sp>
        <p:nvSpPr>
          <p:cNvPr id="22" name="Line 46"/>
          <p:cNvSpPr>
            <a:spLocks noChangeShapeType="1"/>
          </p:cNvSpPr>
          <p:nvPr/>
        </p:nvSpPr>
        <p:spPr bwMode="auto">
          <a:xfrm>
            <a:off x="4970721" y="4299056"/>
            <a:ext cx="0" cy="1162050"/>
          </a:xfrm>
          <a:prstGeom prst="line">
            <a:avLst/>
          </a:prstGeom>
          <a:ln>
            <a:headEnd/>
            <a:tailEnd type="triangle" w="med" len="med"/>
          </a:ln>
          <a:extLst/>
        </p:spPr>
        <p:style>
          <a:lnRef idx="3">
            <a:schemeClr val="accent6"/>
          </a:lnRef>
          <a:fillRef idx="0">
            <a:schemeClr val="accent6"/>
          </a:fillRef>
          <a:effectRef idx="2">
            <a:schemeClr val="accent6"/>
          </a:effectRef>
          <a:fontRef idx="minor">
            <a:schemeClr val="tx1"/>
          </a:fontRef>
        </p:style>
        <p:txBody>
          <a:bodyPr wrap="square"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p>
        </p:txBody>
      </p:sp>
      <p:sp>
        <p:nvSpPr>
          <p:cNvPr id="23" name="TextBox 22"/>
          <p:cNvSpPr txBox="1"/>
          <p:nvPr/>
        </p:nvSpPr>
        <p:spPr>
          <a:xfrm>
            <a:off x="5199174" y="4638611"/>
            <a:ext cx="2332690" cy="646331"/>
          </a:xfrm>
          <a:prstGeom prst="rect">
            <a:avLst/>
          </a:prstGeom>
          <a:noFill/>
        </p:spPr>
        <p:txBody>
          <a:bodyPr wrap="none" rtlCol="0">
            <a:spAutoFit/>
          </a:bodyPr>
          <a:lstStyle/>
          <a:p>
            <a:r>
              <a:rPr lang="en-US" b="1" dirty="0" smtClean="0">
                <a:solidFill>
                  <a:srgbClr val="FF0000"/>
                </a:solidFill>
              </a:rPr>
              <a:t>Remove from front:</a:t>
            </a:r>
          </a:p>
          <a:p>
            <a:r>
              <a:rPr lang="en-US" b="1" dirty="0" smtClean="0">
                <a:solidFill>
                  <a:srgbClr val="FF0000"/>
                </a:solidFill>
              </a:rPr>
              <a:t>	</a:t>
            </a:r>
            <a:r>
              <a:rPr lang="en-US" b="1" dirty="0" err="1" smtClean="0">
                <a:solidFill>
                  <a:srgbClr val="FF0000"/>
                </a:solidFill>
              </a:rPr>
              <a:t>dequeue</a:t>
            </a:r>
            <a:r>
              <a:rPr lang="en-US" b="1" dirty="0" smtClean="0">
                <a:solidFill>
                  <a:srgbClr val="FF0000"/>
                </a:solidFill>
              </a:rPr>
              <a:t>()</a:t>
            </a:r>
            <a:endParaRPr lang="en-US" b="1" dirty="0">
              <a:solidFill>
                <a:srgbClr val="FF0000"/>
              </a:solidFill>
            </a:endParaRPr>
          </a:p>
        </p:txBody>
      </p:sp>
      <p:sp>
        <p:nvSpPr>
          <p:cNvPr id="24" name="TextBox 23"/>
          <p:cNvSpPr txBox="1"/>
          <p:nvPr/>
        </p:nvSpPr>
        <p:spPr>
          <a:xfrm>
            <a:off x="2462382" y="3128041"/>
            <a:ext cx="630301" cy="369332"/>
          </a:xfrm>
          <a:prstGeom prst="rect">
            <a:avLst/>
          </a:prstGeom>
          <a:noFill/>
        </p:spPr>
        <p:txBody>
          <a:bodyPr wrap="none" rtlCol="0">
            <a:spAutoFit/>
          </a:bodyPr>
          <a:lstStyle/>
          <a:p>
            <a:r>
              <a:rPr lang="en-US" b="1" dirty="0" smtClean="0">
                <a:solidFill>
                  <a:srgbClr val="7030A0"/>
                </a:solidFill>
              </a:rPr>
              <a:t>rear</a:t>
            </a:r>
            <a:endParaRPr lang="en-US" b="1" dirty="0">
              <a:solidFill>
                <a:srgbClr val="7030A0"/>
              </a:solidFill>
            </a:endParaRPr>
          </a:p>
        </p:txBody>
      </p:sp>
      <p:sp>
        <p:nvSpPr>
          <p:cNvPr id="25" name="TextBox 24"/>
          <p:cNvSpPr txBox="1"/>
          <p:nvPr/>
        </p:nvSpPr>
        <p:spPr>
          <a:xfrm>
            <a:off x="5869610" y="1832950"/>
            <a:ext cx="630301" cy="369332"/>
          </a:xfrm>
          <a:prstGeom prst="rect">
            <a:avLst/>
          </a:prstGeom>
          <a:noFill/>
        </p:spPr>
        <p:txBody>
          <a:bodyPr wrap="none" rtlCol="0">
            <a:spAutoFit/>
          </a:bodyPr>
          <a:lstStyle/>
          <a:p>
            <a:r>
              <a:rPr lang="en-US" b="1" dirty="0" smtClean="0">
                <a:solidFill>
                  <a:srgbClr val="7030A0"/>
                </a:solidFill>
              </a:rPr>
              <a:t>rear</a:t>
            </a:r>
            <a:endParaRPr lang="en-US" b="1" dirty="0">
              <a:solidFill>
                <a:srgbClr val="7030A0"/>
              </a:solidFill>
            </a:endParaRPr>
          </a:p>
        </p:txBody>
      </p:sp>
      <p:sp>
        <p:nvSpPr>
          <p:cNvPr id="26" name="TextBox 25"/>
          <p:cNvSpPr txBox="1"/>
          <p:nvPr/>
        </p:nvSpPr>
        <p:spPr>
          <a:xfrm>
            <a:off x="2462382" y="5641333"/>
            <a:ext cx="676788" cy="369332"/>
          </a:xfrm>
          <a:prstGeom prst="rect">
            <a:avLst/>
          </a:prstGeom>
          <a:noFill/>
        </p:spPr>
        <p:txBody>
          <a:bodyPr wrap="none" rtlCol="0">
            <a:spAutoFit/>
          </a:bodyPr>
          <a:lstStyle/>
          <a:p>
            <a:r>
              <a:rPr lang="en-US" b="1" dirty="0" smtClean="0">
                <a:solidFill>
                  <a:srgbClr val="7030A0"/>
                </a:solidFill>
              </a:rPr>
              <a:t>front</a:t>
            </a:r>
            <a:endParaRPr lang="en-US" b="1" dirty="0">
              <a:solidFill>
                <a:srgbClr val="7030A0"/>
              </a:solidFill>
            </a:endParaRPr>
          </a:p>
        </p:txBody>
      </p:sp>
      <p:sp>
        <p:nvSpPr>
          <p:cNvPr id="27" name="TextBox 26"/>
          <p:cNvSpPr txBox="1"/>
          <p:nvPr/>
        </p:nvSpPr>
        <p:spPr>
          <a:xfrm>
            <a:off x="5889577" y="4138303"/>
            <a:ext cx="676788" cy="369332"/>
          </a:xfrm>
          <a:prstGeom prst="rect">
            <a:avLst/>
          </a:prstGeom>
          <a:noFill/>
        </p:spPr>
        <p:txBody>
          <a:bodyPr wrap="none" rtlCol="0">
            <a:spAutoFit/>
          </a:bodyPr>
          <a:lstStyle/>
          <a:p>
            <a:r>
              <a:rPr lang="en-US" b="1" dirty="0" smtClean="0">
                <a:solidFill>
                  <a:srgbClr val="7030A0"/>
                </a:solidFill>
              </a:rPr>
              <a:t>front</a:t>
            </a:r>
            <a:endParaRPr lang="en-US" b="1" dirty="0">
              <a:solidFill>
                <a:srgbClr val="7030A0"/>
              </a:solidFill>
            </a:endParaRPr>
          </a:p>
        </p:txBody>
      </p:sp>
      <p:sp>
        <p:nvSpPr>
          <p:cNvPr id="28" name="TextBox 27"/>
          <p:cNvSpPr txBox="1"/>
          <p:nvPr/>
        </p:nvSpPr>
        <p:spPr>
          <a:xfrm>
            <a:off x="5889577" y="5533277"/>
            <a:ext cx="2710137" cy="646331"/>
          </a:xfrm>
          <a:prstGeom prst="rect">
            <a:avLst/>
          </a:prstGeom>
          <a:noFill/>
        </p:spPr>
        <p:txBody>
          <a:bodyPr wrap="square" rtlCol="0">
            <a:spAutoFit/>
          </a:bodyPr>
          <a:lstStyle/>
          <a:p>
            <a:r>
              <a:rPr lang="en-US" dirty="0" smtClean="0"/>
              <a:t>This is the first element of the queue</a:t>
            </a:r>
            <a:endParaRPr lang="en-US" dirty="0"/>
          </a:p>
        </p:txBody>
      </p:sp>
    </p:spTree>
    <p:extLst>
      <p:ext uri="{BB962C8B-B14F-4D97-AF65-F5344CB8AC3E}">
        <p14:creationId xmlns:p14="http://schemas.microsoft.com/office/powerpoint/2010/main" val="21079959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mtClean="0">
                <a:latin typeface="Arial" charset="0"/>
                <a:ea typeface="Arial" charset="0"/>
                <a:cs typeface="Arial" charset="0"/>
              </a:rPr>
              <a:t>Recap: Stack</a:t>
            </a:r>
            <a:r>
              <a:rPr lang="en-US" smtClean="0"/>
              <a:t> </a:t>
            </a:r>
            <a:r>
              <a:rPr lang="en-US" dirty="0">
                <a:latin typeface="Arial" charset="0"/>
                <a:ea typeface="Arial" charset="0"/>
                <a:cs typeface="Arial" charset="0"/>
              </a:rPr>
              <a:t>vs</a:t>
            </a:r>
            <a:r>
              <a:rPr lang="en-US" dirty="0" smtClean="0"/>
              <a:t> </a:t>
            </a:r>
            <a:r>
              <a:rPr lang="en-US" dirty="0">
                <a:latin typeface="Arial" charset="0"/>
                <a:ea typeface="Arial" charset="0"/>
                <a:cs typeface="Arial" charset="0"/>
              </a:rPr>
              <a:t>queue</a:t>
            </a:r>
          </a:p>
        </p:txBody>
      </p:sp>
      <p:sp>
        <p:nvSpPr>
          <p:cNvPr id="3" name="Content Placeholder 2"/>
          <p:cNvSpPr>
            <a:spLocks noGrp="1"/>
          </p:cNvSpPr>
          <p:nvPr>
            <p:ph idx="1"/>
          </p:nvPr>
        </p:nvSpPr>
        <p:spPr/>
        <p:txBody>
          <a:bodyPr/>
          <a:lstStyle/>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542" y="2224542"/>
            <a:ext cx="3854119" cy="31965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8658" y="2224542"/>
            <a:ext cx="4091050" cy="31965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81934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latin typeface="Arial" charset="0"/>
                <a:ea typeface="Arial" charset="0"/>
                <a:cs typeface="Arial" charset="0"/>
              </a:rPr>
              <a:t>Recap: Queue </a:t>
            </a:r>
            <a:r>
              <a:rPr lang="en-US" dirty="0">
                <a:latin typeface="Arial" charset="0"/>
                <a:ea typeface="Arial" charset="0"/>
                <a:cs typeface="Arial" charset="0"/>
              </a:rPr>
              <a:t>F</a:t>
            </a:r>
            <a:r>
              <a:rPr lang="en-US" dirty="0" smtClean="0">
                <a:latin typeface="Arial" charset="0"/>
                <a:ea typeface="Arial" charset="0"/>
                <a:cs typeface="Arial" charset="0"/>
              </a:rPr>
              <a:t>unctions</a:t>
            </a:r>
            <a:endParaRPr lang="en-US" dirty="0">
              <a:latin typeface="Arial" charset="0"/>
              <a:ea typeface="Arial" charset="0"/>
              <a:cs typeface="Arial" charset="0"/>
            </a:endParaRPr>
          </a:p>
        </p:txBody>
      </p:sp>
      <p:sp>
        <p:nvSpPr>
          <p:cNvPr id="3" name="Content Placeholder 2"/>
          <p:cNvSpPr>
            <a:spLocks noGrp="1"/>
          </p:cNvSpPr>
          <p:nvPr>
            <p:ph idx="1"/>
          </p:nvPr>
        </p:nvSpPr>
        <p:spPr/>
        <p:txBody>
          <a:bodyPr/>
          <a:lstStyle/>
          <a:p>
            <a:r>
              <a:rPr lang="en-US" dirty="0" smtClean="0"/>
              <a:t>add(E e)   - exception  : return head and remove</a:t>
            </a:r>
          </a:p>
          <a:p>
            <a:r>
              <a:rPr lang="en-US" dirty="0"/>
              <a:t>offer(E e)   -</a:t>
            </a:r>
            <a:r>
              <a:rPr lang="en-US" dirty="0" err="1" smtClean="0"/>
              <a:t>boolean</a:t>
            </a:r>
            <a:r>
              <a:rPr lang="en-US" dirty="0" smtClean="0"/>
              <a:t>  :return head and remove</a:t>
            </a:r>
          </a:p>
          <a:p>
            <a:r>
              <a:rPr lang="en-US" dirty="0" smtClean="0"/>
              <a:t>element() , </a:t>
            </a:r>
            <a:r>
              <a:rPr lang="en-US" dirty="0"/>
              <a:t>peek</a:t>
            </a:r>
            <a:r>
              <a:rPr lang="en-US" dirty="0" smtClean="0"/>
              <a:t>() : return the head</a:t>
            </a:r>
          </a:p>
          <a:p>
            <a:r>
              <a:rPr lang="en-US" dirty="0" smtClean="0"/>
              <a:t>remove()</a:t>
            </a:r>
          </a:p>
          <a:p>
            <a:r>
              <a:rPr lang="en-US" dirty="0" err="1" smtClean="0"/>
              <a:t>isEmpty</a:t>
            </a:r>
            <a:r>
              <a:rPr lang="en-US" dirty="0" smtClean="0"/>
              <a:t>()</a:t>
            </a:r>
          </a:p>
          <a:p>
            <a:endParaRPr lang="en-US" dirty="0"/>
          </a:p>
        </p:txBody>
      </p:sp>
    </p:spTree>
    <p:extLst>
      <p:ext uri="{BB962C8B-B14F-4D97-AF65-F5344CB8AC3E}">
        <p14:creationId xmlns:p14="http://schemas.microsoft.com/office/powerpoint/2010/main" val="9223913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Grp="1" noChangeArrowheads="1"/>
          </p:cNvSpPr>
          <p:nvPr>
            <p:ph type="title"/>
          </p:nvPr>
        </p:nvSpPr>
        <p:spPr/>
        <p:txBody>
          <a:bodyPr/>
          <a:lstStyle/>
          <a:p>
            <a:pPr algn="l" eaLnBrk="1" hangingPunct="1"/>
            <a:r>
              <a:rPr lang="en-US" smtClean="0">
                <a:latin typeface="Arial" charset="0"/>
                <a:ea typeface="Arial" charset="0"/>
                <a:cs typeface="Arial" charset="0"/>
              </a:rPr>
              <a:t>Priority Queue</a:t>
            </a:r>
            <a:endParaRPr lang="en-US" dirty="0" smtClean="0">
              <a:latin typeface="Arial" charset="0"/>
              <a:ea typeface="Arial" charset="0"/>
              <a:cs typeface="Arial" charset="0"/>
            </a:endParaRPr>
          </a:p>
        </p:txBody>
      </p:sp>
      <p:sp>
        <p:nvSpPr>
          <p:cNvPr id="6149" name="Rectangle 3" descr="Rectangle: Click to edit Master text styles&#10;Second level&#10;Third level&#10;Fourth level&#10;Fifth level"/>
          <p:cNvSpPr>
            <a:spLocks noGrp="1" noChangeArrowheads="1"/>
          </p:cNvSpPr>
          <p:nvPr>
            <p:ph type="body" sz="half" idx="1"/>
          </p:nvPr>
        </p:nvSpPr>
        <p:spPr/>
        <p:txBody>
          <a:bodyPr>
            <a:normAutofit fontScale="92500" lnSpcReduction="20000"/>
          </a:bodyPr>
          <a:lstStyle/>
          <a:p>
            <a:pPr eaLnBrk="1" hangingPunct="1">
              <a:buClr>
                <a:schemeClr val="bg1"/>
              </a:buClr>
            </a:pPr>
            <a:r>
              <a:rPr lang="en-US" sz="2200" dirty="0" smtClean="0"/>
              <a:t>A priority queue stores a collection of entries.</a:t>
            </a:r>
          </a:p>
          <a:p>
            <a:pPr eaLnBrk="1" hangingPunct="1">
              <a:buClr>
                <a:schemeClr val="bg1"/>
              </a:buClr>
            </a:pPr>
            <a:r>
              <a:rPr lang="en-US" sz="2200" dirty="0" smtClean="0"/>
              <a:t>Each </a:t>
            </a:r>
            <a:r>
              <a:rPr lang="en-US" sz="2200" dirty="0" smtClean="0">
                <a:solidFill>
                  <a:schemeClr val="tx2"/>
                </a:solidFill>
              </a:rPr>
              <a:t>entry</a:t>
            </a:r>
            <a:r>
              <a:rPr lang="en-US" sz="2200" dirty="0" smtClean="0"/>
              <a:t> is a pair</a:t>
            </a:r>
            <a:br>
              <a:rPr lang="en-US" sz="2200" dirty="0" smtClean="0"/>
            </a:br>
            <a:r>
              <a:rPr lang="en-US" sz="2200" dirty="0" smtClean="0"/>
              <a:t>(key, value).</a:t>
            </a:r>
          </a:p>
          <a:p>
            <a:pPr eaLnBrk="1" hangingPunct="1">
              <a:buClr>
                <a:schemeClr val="bg1"/>
              </a:buClr>
            </a:pPr>
            <a:r>
              <a:rPr lang="en-US" sz="2200" dirty="0" smtClean="0"/>
              <a:t>Main methods of the Priority Queue ADT:</a:t>
            </a:r>
          </a:p>
          <a:p>
            <a:pPr lvl="1" eaLnBrk="1" hangingPunct="1">
              <a:buClr>
                <a:schemeClr val="bg1"/>
              </a:buClr>
            </a:pPr>
            <a:r>
              <a:rPr lang="en-US" sz="2200" b="1" dirty="0" smtClean="0">
                <a:solidFill>
                  <a:srgbClr val="0000FF"/>
                </a:solidFill>
              </a:rPr>
              <a:t>insert(k, x)</a:t>
            </a:r>
            <a:br>
              <a:rPr lang="en-US" sz="2200" b="1" dirty="0" smtClean="0">
                <a:solidFill>
                  <a:srgbClr val="0000FF"/>
                </a:solidFill>
              </a:rPr>
            </a:br>
            <a:r>
              <a:rPr lang="en-US" sz="2200" dirty="0" smtClean="0"/>
              <a:t>inserts an entry with key k and value x.</a:t>
            </a:r>
          </a:p>
          <a:p>
            <a:pPr lvl="1" eaLnBrk="1" hangingPunct="1">
              <a:buClr>
                <a:schemeClr val="bg1"/>
              </a:buClr>
            </a:pPr>
            <a:r>
              <a:rPr lang="en-US" sz="2200" b="1" dirty="0" err="1" smtClean="0">
                <a:solidFill>
                  <a:srgbClr val="0000FF"/>
                </a:solidFill>
              </a:rPr>
              <a:t>removeMin</a:t>
            </a:r>
            <a:r>
              <a:rPr lang="en-US" sz="2200" b="1" dirty="0" smtClean="0">
                <a:solidFill>
                  <a:srgbClr val="0000FF"/>
                </a:solidFill>
              </a:rPr>
              <a:t>( )</a:t>
            </a:r>
            <a:r>
              <a:rPr lang="en-US" sz="2200" dirty="0" smtClean="0"/>
              <a:t/>
            </a:r>
            <a:br>
              <a:rPr lang="en-US" sz="2200" dirty="0" smtClean="0"/>
            </a:br>
            <a:r>
              <a:rPr lang="en-US" sz="2200" dirty="0" smtClean="0"/>
              <a:t>removes and returns the entry with smallest key.</a:t>
            </a:r>
          </a:p>
        </p:txBody>
      </p:sp>
      <p:sp>
        <p:nvSpPr>
          <p:cNvPr id="6150" name="Rectangle 4" descr="Rectangle: Click to edit Master text styles&#10;Second level&#10;Third level&#10;Fourth level&#10;Fifth level"/>
          <p:cNvSpPr>
            <a:spLocks noGrp="1" noChangeArrowheads="1"/>
          </p:cNvSpPr>
          <p:nvPr>
            <p:ph type="body" sz="half" idx="2"/>
          </p:nvPr>
        </p:nvSpPr>
        <p:spPr/>
        <p:txBody>
          <a:bodyPr>
            <a:normAutofit fontScale="92500" lnSpcReduction="10000"/>
          </a:bodyPr>
          <a:lstStyle/>
          <a:p>
            <a:pPr eaLnBrk="1" hangingPunct="1">
              <a:buClr>
                <a:schemeClr val="bg1"/>
              </a:buClr>
            </a:pPr>
            <a:r>
              <a:rPr lang="en-US" sz="2200" dirty="0" smtClean="0"/>
              <a:t>Additional methods:</a:t>
            </a:r>
          </a:p>
          <a:p>
            <a:pPr lvl="1" eaLnBrk="1" hangingPunct="1">
              <a:buClr>
                <a:schemeClr val="bg1"/>
              </a:buClr>
            </a:pPr>
            <a:r>
              <a:rPr lang="en-US" sz="2200" b="1" dirty="0" smtClean="0">
                <a:solidFill>
                  <a:srgbClr val="0000FF"/>
                </a:solidFill>
              </a:rPr>
              <a:t>min( )</a:t>
            </a:r>
            <a:r>
              <a:rPr lang="en-US" sz="2200" dirty="0" smtClean="0"/>
              <a:t/>
            </a:r>
            <a:br>
              <a:rPr lang="en-US" sz="2200" dirty="0" smtClean="0"/>
            </a:br>
            <a:r>
              <a:rPr lang="en-US" sz="2200" dirty="0" smtClean="0"/>
              <a:t>returns, but does not remove, an entry with smallest key.</a:t>
            </a:r>
          </a:p>
          <a:p>
            <a:pPr lvl="1" eaLnBrk="1" hangingPunct="1">
              <a:buClr>
                <a:schemeClr val="bg1"/>
              </a:buClr>
            </a:pPr>
            <a:r>
              <a:rPr lang="en-US" sz="2200" b="1" dirty="0" smtClean="0">
                <a:solidFill>
                  <a:srgbClr val="0000FF"/>
                </a:solidFill>
              </a:rPr>
              <a:t>size( )</a:t>
            </a:r>
            <a:r>
              <a:rPr lang="en-US" sz="2200" dirty="0" smtClean="0"/>
              <a:t>, </a:t>
            </a:r>
            <a:r>
              <a:rPr lang="en-US" sz="2200" b="1" dirty="0" err="1" smtClean="0">
                <a:solidFill>
                  <a:srgbClr val="0000FF"/>
                </a:solidFill>
              </a:rPr>
              <a:t>isEmpty</a:t>
            </a:r>
            <a:r>
              <a:rPr lang="en-US" sz="2200" b="1" dirty="0" smtClean="0">
                <a:solidFill>
                  <a:srgbClr val="0000FF"/>
                </a:solidFill>
              </a:rPr>
              <a:t>( )</a:t>
            </a:r>
          </a:p>
          <a:p>
            <a:pPr eaLnBrk="1" hangingPunct="1">
              <a:buClr>
                <a:schemeClr val="bg1"/>
              </a:buClr>
            </a:pPr>
            <a:endParaRPr lang="en-US" sz="2200" dirty="0" smtClean="0"/>
          </a:p>
          <a:p>
            <a:pPr eaLnBrk="1" hangingPunct="1">
              <a:buClr>
                <a:schemeClr val="bg1"/>
              </a:buClr>
            </a:pPr>
            <a:r>
              <a:rPr lang="en-US" sz="2200" b="1" dirty="0" smtClean="0"/>
              <a:t>Applications:</a:t>
            </a:r>
          </a:p>
          <a:p>
            <a:pPr lvl="1" eaLnBrk="1" hangingPunct="1">
              <a:buClr>
                <a:schemeClr val="bg1"/>
              </a:buClr>
            </a:pPr>
            <a:r>
              <a:rPr lang="en-US" sz="2200" dirty="0" smtClean="0"/>
              <a:t>Standby flyers.</a:t>
            </a:r>
          </a:p>
          <a:p>
            <a:pPr lvl="1" eaLnBrk="1" hangingPunct="1">
              <a:buClr>
                <a:schemeClr val="bg1"/>
              </a:buClr>
            </a:pPr>
            <a:r>
              <a:rPr lang="en-US" sz="2200" dirty="0" smtClean="0"/>
              <a:t>Auctions.</a:t>
            </a:r>
          </a:p>
          <a:p>
            <a:pPr lvl="1" eaLnBrk="1" hangingPunct="1">
              <a:buClr>
                <a:schemeClr val="bg1"/>
              </a:buClr>
            </a:pPr>
            <a:r>
              <a:rPr lang="en-US" sz="2200" dirty="0" smtClean="0"/>
              <a:t>Stock market.</a:t>
            </a:r>
          </a:p>
        </p:txBody>
      </p:sp>
      <p:sp>
        <p:nvSpPr>
          <p:cNvPr id="8" name="Date Placeholder 17"/>
          <p:cNvSpPr txBox="1">
            <a:spLocks/>
          </p:cNvSpPr>
          <p:nvPr/>
        </p:nvSpPr>
        <p:spPr>
          <a:xfrm>
            <a:off x="6553200" y="6340475"/>
            <a:ext cx="2133600" cy="365125"/>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2400" kern="1200">
                <a:solidFill>
                  <a:schemeClr val="tx1"/>
                </a:solidFill>
                <a:latin typeface="Tahoma" pitchFamily="34" charset="0"/>
                <a:ea typeface="+mn-ea"/>
                <a:cs typeface="+mn-cs"/>
              </a:defRPr>
            </a:lvl1pPr>
            <a:lvl2pPr marL="742950" indent="-285750" algn="l" defTabSz="914400" rtl="0" eaLnBrk="0" latinLnBrk="0" hangingPunct="0">
              <a:defRPr sz="2400" kern="1200">
                <a:solidFill>
                  <a:schemeClr val="tx1"/>
                </a:solidFill>
                <a:latin typeface="Tahoma" pitchFamily="34" charset="0"/>
                <a:ea typeface="+mn-ea"/>
                <a:cs typeface="+mn-cs"/>
              </a:defRPr>
            </a:lvl2pPr>
            <a:lvl3pPr marL="1143000" indent="-228600" algn="l" defTabSz="914400" rtl="0" eaLnBrk="0" latinLnBrk="0" hangingPunct="0">
              <a:defRPr sz="2400" kern="1200">
                <a:solidFill>
                  <a:schemeClr val="tx1"/>
                </a:solidFill>
                <a:latin typeface="Tahoma" pitchFamily="34" charset="0"/>
                <a:ea typeface="+mn-ea"/>
                <a:cs typeface="+mn-cs"/>
              </a:defRPr>
            </a:lvl3pPr>
            <a:lvl4pPr marL="1600200" indent="-228600" algn="l" defTabSz="914400" rtl="0" eaLnBrk="0" latinLnBrk="0" hangingPunct="0">
              <a:defRPr sz="2400" kern="1200">
                <a:solidFill>
                  <a:schemeClr val="tx1"/>
                </a:solidFill>
                <a:latin typeface="Tahoma" pitchFamily="34" charset="0"/>
                <a:ea typeface="+mn-ea"/>
                <a:cs typeface="+mn-cs"/>
              </a:defRPr>
            </a:lvl4pPr>
            <a:lvl5pPr marL="2057400" indent="-228600" algn="l" defTabSz="914400" rtl="0" eaLnBrk="0" latinLnBrk="0" hangingPunct="0">
              <a:defRPr sz="2400"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9pPr>
          </a:lstStyle>
          <a:p>
            <a:pPr eaLnBrk="1" hangingPunct="1"/>
            <a:r>
              <a:rPr lang="en-US" sz="1000" kern="1200" dirty="0" smtClean="0">
                <a:solidFill>
                  <a:srgbClr val="993300"/>
                </a:solidFill>
                <a:latin typeface="+mn-lt"/>
                <a:ea typeface="+mn-ea"/>
                <a:cs typeface="+mn-cs"/>
              </a:rPr>
              <a:t>© 2010 Goodrich, </a:t>
            </a:r>
            <a:r>
              <a:rPr lang="en-US" sz="1000" kern="1200" dirty="0" err="1" smtClean="0">
                <a:solidFill>
                  <a:srgbClr val="993300"/>
                </a:solidFill>
                <a:latin typeface="+mn-lt"/>
                <a:ea typeface="+mn-ea"/>
                <a:cs typeface="+mn-cs"/>
              </a:rPr>
              <a:t>Tamassia</a:t>
            </a:r>
            <a:endParaRPr lang="en-US" sz="1000" kern="1200" dirty="0">
              <a:solidFill>
                <a:srgbClr val="993300"/>
              </a:solidFill>
              <a:latin typeface="+mn-lt"/>
              <a:ea typeface="+mn-ea"/>
              <a:cs typeface="+mn-cs"/>
            </a:endParaRPr>
          </a:p>
        </p:txBody>
      </p:sp>
      <p:sp>
        <p:nvSpPr>
          <p:cNvPr id="2" name="Footer Placeholder 1"/>
          <p:cNvSpPr>
            <a:spLocks noGrp="1"/>
          </p:cNvSpPr>
          <p:nvPr>
            <p:ph type="ftr" sz="quarter" idx="11"/>
          </p:nvPr>
        </p:nvSpPr>
        <p:spPr/>
        <p:txBody>
          <a:bodyPr/>
          <a:lstStyle/>
          <a:p>
            <a:pPr algn="l"/>
            <a:r>
              <a:rPr lang="en-US" smtClean="0">
                <a:solidFill>
                  <a:srgbClr val="993300"/>
                </a:solidFill>
              </a:rPr>
              <a:t>CPSC 3200 </a:t>
            </a:r>
          </a:p>
          <a:p>
            <a:pPr algn="l"/>
            <a:r>
              <a:rPr lang="en-US" smtClean="0">
                <a:solidFill>
                  <a:srgbClr val="993300"/>
                </a:solidFill>
              </a:rPr>
              <a:t>University of Tennessee at Chattanooga – Summer 2013</a:t>
            </a:r>
          </a:p>
          <a:p>
            <a:endParaRPr lang="en-US" dirty="0" smtClean="0"/>
          </a:p>
        </p:txBody>
      </p:sp>
      <p:sp>
        <p:nvSpPr>
          <p:cNvPr id="3" name="Slide Number Placeholder 2"/>
          <p:cNvSpPr>
            <a:spLocks noGrp="1"/>
          </p:cNvSpPr>
          <p:nvPr>
            <p:ph type="sldNum" sz="quarter" idx="12"/>
          </p:nvPr>
        </p:nvSpPr>
        <p:spPr/>
        <p:txBody>
          <a:bodyPr/>
          <a:lstStyle/>
          <a:p>
            <a:fld id="{B81203D6-0DDA-4AA7-8C29-C8F6DF4F2EC9}" type="slidenum">
              <a:rPr lang="en-US" smtClean="0"/>
              <a:t>35</a:t>
            </a:fld>
            <a:endParaRPr lang="en-US"/>
          </a:p>
        </p:txBody>
      </p:sp>
    </p:spTree>
    <p:extLst>
      <p:ext uri="{BB962C8B-B14F-4D97-AF65-F5344CB8AC3E}">
        <p14:creationId xmlns:p14="http://schemas.microsoft.com/office/powerpoint/2010/main" val="206473356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800" dirty="0">
                <a:latin typeface="Arial" charset="0"/>
                <a:ea typeface="Arial" charset="0"/>
                <a:cs typeface="Arial" charset="0"/>
              </a:rPr>
              <a:t>Priority queue (PQ)</a:t>
            </a:r>
            <a:endParaRPr lang="en-US" sz="5100" dirty="0">
              <a:latin typeface="Arial" charset="0"/>
              <a:ea typeface="Arial" charset="0"/>
              <a:cs typeface="Arial" charset="0"/>
            </a:endParaRPr>
          </a:p>
        </p:txBody>
      </p:sp>
      <p:sp>
        <p:nvSpPr>
          <p:cNvPr id="3" name="Content Placeholder 2"/>
          <p:cNvSpPr>
            <a:spLocks noGrp="1"/>
          </p:cNvSpPr>
          <p:nvPr>
            <p:ph idx="1"/>
          </p:nvPr>
        </p:nvSpPr>
        <p:spPr/>
        <p:txBody>
          <a:bodyPr>
            <a:normAutofit fontScale="85000" lnSpcReduction="20000"/>
          </a:bodyPr>
          <a:lstStyle/>
          <a:p>
            <a:r>
              <a:rPr lang="en-US" b="1" dirty="0"/>
              <a:t>import </a:t>
            </a:r>
            <a:r>
              <a:rPr lang="en-US" b="1" dirty="0" err="1"/>
              <a:t>java.util.PriorityQueue</a:t>
            </a:r>
            <a:r>
              <a:rPr lang="en-US" b="1" dirty="0"/>
              <a:t>;</a:t>
            </a:r>
            <a:endParaRPr lang="en-US" dirty="0"/>
          </a:p>
          <a:p>
            <a:r>
              <a:rPr lang="en-US" dirty="0"/>
              <a:t>Abstract Data Type</a:t>
            </a:r>
          </a:p>
          <a:p>
            <a:r>
              <a:rPr lang="en-US" dirty="0"/>
              <a:t>Collection of prioritized elements that allow arbitrary insertion, and allows the removal of elements that has first priority.</a:t>
            </a:r>
          </a:p>
          <a:p>
            <a:r>
              <a:rPr lang="en-US" dirty="0"/>
              <a:t>Add an element to PQ: the user designates its priority by providing an associated </a:t>
            </a:r>
            <a:r>
              <a:rPr lang="en-US" b="1" i="1" dirty="0"/>
              <a:t>key</a:t>
            </a:r>
            <a:r>
              <a:rPr lang="en-US" dirty="0"/>
              <a:t>.</a:t>
            </a:r>
          </a:p>
          <a:p>
            <a:r>
              <a:rPr lang="en-US" dirty="0"/>
              <a:t>Remove an element from PQ: the element with the minimal key will be the next to be removed from the PQ.  </a:t>
            </a:r>
          </a:p>
          <a:p>
            <a:r>
              <a:rPr lang="en-US" dirty="0"/>
              <a:t>Key: a) numeric , b) comparable objects. Application dependent. </a:t>
            </a:r>
          </a:p>
          <a:p>
            <a:endParaRPr lang="en-US" dirty="0"/>
          </a:p>
          <a:p>
            <a:endParaRPr lang="en-US" dirty="0"/>
          </a:p>
        </p:txBody>
      </p:sp>
    </p:spTree>
    <p:extLst>
      <p:ext uri="{BB962C8B-B14F-4D97-AF65-F5344CB8AC3E}">
        <p14:creationId xmlns:p14="http://schemas.microsoft.com/office/powerpoint/2010/main" val="20782009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Grp="1" noChangeArrowheads="1"/>
          </p:cNvSpPr>
          <p:nvPr>
            <p:ph type="title"/>
          </p:nvPr>
        </p:nvSpPr>
        <p:spPr/>
        <p:txBody>
          <a:bodyPr/>
          <a:lstStyle/>
          <a:p>
            <a:pPr algn="l" eaLnBrk="1" hangingPunct="1"/>
            <a:r>
              <a:rPr lang="en-US" smtClean="0">
                <a:latin typeface="Arial" charset="0"/>
                <a:ea typeface="Arial" charset="0"/>
                <a:cs typeface="Arial" charset="0"/>
              </a:rPr>
              <a:t>Entry</a:t>
            </a:r>
            <a:endParaRPr lang="en-US" dirty="0" smtClean="0">
              <a:latin typeface="Arial" charset="0"/>
              <a:ea typeface="Arial" charset="0"/>
              <a:cs typeface="Arial" charset="0"/>
            </a:endParaRPr>
          </a:p>
        </p:txBody>
      </p:sp>
      <p:sp>
        <p:nvSpPr>
          <p:cNvPr id="103427" name="Rectangle 3" descr="Rectangle: Click to edit Master text styles&#10;Second level&#10;Third level&#10;Fourth level&#10;Fifth level"/>
          <p:cNvSpPr>
            <a:spLocks noGrp="1" noChangeArrowheads="1"/>
          </p:cNvSpPr>
          <p:nvPr>
            <p:ph type="body" sz="half" idx="1"/>
          </p:nvPr>
        </p:nvSpPr>
        <p:spPr>
          <a:xfrm>
            <a:off x="304800" y="1295400"/>
            <a:ext cx="4191000" cy="4495800"/>
          </a:xfrm>
        </p:spPr>
        <p:txBody>
          <a:bodyPr>
            <a:noAutofit/>
          </a:bodyPr>
          <a:lstStyle/>
          <a:p>
            <a:pPr eaLnBrk="1" hangingPunct="1">
              <a:lnSpc>
                <a:spcPct val="110000"/>
              </a:lnSpc>
              <a:buClr>
                <a:schemeClr val="bg1"/>
              </a:buClr>
              <a:defRPr/>
            </a:pPr>
            <a:r>
              <a:rPr lang="en-US" sz="2000" dirty="0" smtClean="0"/>
              <a:t>An </a:t>
            </a:r>
            <a:r>
              <a:rPr lang="en-US" sz="2000" dirty="0" smtClean="0">
                <a:solidFill>
                  <a:schemeClr val="tx2"/>
                </a:solidFill>
              </a:rPr>
              <a:t>entry </a:t>
            </a:r>
            <a:r>
              <a:rPr lang="en-US" sz="2000" dirty="0" smtClean="0"/>
              <a:t>in a priority queue is simply a key-value pair.</a:t>
            </a:r>
          </a:p>
          <a:p>
            <a:pPr eaLnBrk="1" hangingPunct="1">
              <a:lnSpc>
                <a:spcPct val="110000"/>
              </a:lnSpc>
              <a:buClr>
                <a:schemeClr val="bg1"/>
              </a:buClr>
              <a:defRPr/>
            </a:pPr>
            <a:endParaRPr lang="en-US" sz="2000" dirty="0" smtClean="0"/>
          </a:p>
          <a:p>
            <a:pPr eaLnBrk="1" hangingPunct="1">
              <a:lnSpc>
                <a:spcPct val="110000"/>
              </a:lnSpc>
              <a:buClr>
                <a:schemeClr val="bg1"/>
              </a:buClr>
              <a:defRPr/>
            </a:pPr>
            <a:r>
              <a:rPr lang="en-US" sz="2000" dirty="0" smtClean="0"/>
              <a:t>Priority queues store entries to allow for efficient insertion and removal based on keys.</a:t>
            </a:r>
          </a:p>
          <a:p>
            <a:pPr eaLnBrk="1" hangingPunct="1">
              <a:lnSpc>
                <a:spcPct val="110000"/>
              </a:lnSpc>
              <a:buClr>
                <a:schemeClr val="bg1"/>
              </a:buClr>
              <a:defRPr/>
            </a:pPr>
            <a:endParaRPr lang="en-US" sz="2000" dirty="0" smtClean="0"/>
          </a:p>
          <a:p>
            <a:pPr eaLnBrk="1" hangingPunct="1">
              <a:lnSpc>
                <a:spcPct val="110000"/>
              </a:lnSpc>
              <a:buClr>
                <a:schemeClr val="bg1"/>
              </a:buClr>
              <a:defRPr/>
            </a:pPr>
            <a:r>
              <a:rPr lang="en-US" sz="2000" dirty="0" smtClean="0"/>
              <a:t>Methods:</a:t>
            </a:r>
          </a:p>
          <a:p>
            <a:pPr lvl="1" eaLnBrk="1" hangingPunct="1">
              <a:lnSpc>
                <a:spcPct val="110000"/>
              </a:lnSpc>
              <a:buClr>
                <a:schemeClr val="bg1"/>
              </a:buClr>
              <a:defRPr/>
            </a:pPr>
            <a:r>
              <a:rPr lang="en-US" b="1" dirty="0" err="1" smtClean="0">
                <a:solidFill>
                  <a:schemeClr val="tx2"/>
                </a:solidFill>
              </a:rPr>
              <a:t>getKey</a:t>
            </a:r>
            <a:r>
              <a:rPr lang="en-US" b="1" dirty="0" smtClean="0"/>
              <a:t>:</a:t>
            </a:r>
            <a:r>
              <a:rPr lang="en-US" dirty="0" smtClean="0"/>
              <a:t> returns the key for this entry.</a:t>
            </a:r>
          </a:p>
          <a:p>
            <a:pPr lvl="1" eaLnBrk="1" hangingPunct="1">
              <a:lnSpc>
                <a:spcPct val="110000"/>
              </a:lnSpc>
              <a:buClr>
                <a:schemeClr val="bg1"/>
              </a:buClr>
              <a:defRPr/>
            </a:pPr>
            <a:r>
              <a:rPr lang="en-US" b="1" dirty="0" err="1" smtClean="0">
                <a:solidFill>
                  <a:schemeClr val="tx2"/>
                </a:solidFill>
              </a:rPr>
              <a:t>getValue</a:t>
            </a:r>
            <a:r>
              <a:rPr lang="en-US" b="1" dirty="0" smtClean="0"/>
              <a:t>:</a:t>
            </a:r>
            <a:r>
              <a:rPr lang="en-US" dirty="0" smtClean="0"/>
              <a:t> returns the value associated with this entry.</a:t>
            </a:r>
          </a:p>
        </p:txBody>
      </p:sp>
      <p:sp>
        <p:nvSpPr>
          <p:cNvPr id="103428" name="Rectangle 4" descr="Rectangle: Click to edit Master text styles&#10;Second level&#10;Third level&#10;Fourth level&#10;Fifth level"/>
          <p:cNvSpPr>
            <a:spLocks noGrp="1" noChangeArrowheads="1"/>
          </p:cNvSpPr>
          <p:nvPr>
            <p:ph type="body" sz="half" idx="2"/>
          </p:nvPr>
        </p:nvSpPr>
        <p:spPr>
          <a:xfrm>
            <a:off x="4419600" y="1295400"/>
            <a:ext cx="5410200" cy="4114800"/>
          </a:xfrm>
        </p:spPr>
        <p:txBody>
          <a:bodyPr>
            <a:normAutofit/>
          </a:bodyPr>
          <a:lstStyle/>
          <a:p>
            <a:pPr marL="0" indent="0" eaLnBrk="1" hangingPunct="1">
              <a:buNone/>
              <a:defRPr/>
            </a:pPr>
            <a:r>
              <a:rPr lang="en-US" sz="1800" dirty="0" smtClean="0"/>
              <a:t>As a Java interface:</a:t>
            </a:r>
          </a:p>
          <a:p>
            <a:pPr lvl="1" eaLnBrk="1" hangingPunct="1">
              <a:buFont typeface="Wingdings" pitchFamily="2" charset="2"/>
              <a:buNone/>
              <a:defRPr/>
            </a:pPr>
            <a:r>
              <a:rPr lang="en-US" sz="1800" dirty="0" smtClean="0">
                <a:solidFill>
                  <a:srgbClr val="0000FF"/>
                </a:solidFill>
                <a:latin typeface="Courier New" pitchFamily="49" charset="0"/>
                <a:cs typeface="Courier New" pitchFamily="49" charset="0"/>
              </a:rPr>
              <a:t>/** </a:t>
            </a:r>
          </a:p>
          <a:p>
            <a:pPr lvl="1" eaLnBrk="1" hangingPunct="1">
              <a:buFont typeface="Wingdings" pitchFamily="2" charset="2"/>
              <a:buNone/>
              <a:defRPr/>
            </a:pPr>
            <a:r>
              <a:rPr lang="en-US" sz="1800" dirty="0" smtClean="0">
                <a:solidFill>
                  <a:srgbClr val="0000FF"/>
                </a:solidFill>
                <a:latin typeface="Courier New" pitchFamily="49" charset="0"/>
                <a:cs typeface="Courier New" pitchFamily="49" charset="0"/>
              </a:rPr>
              <a:t>  * Interface for a key</a:t>
            </a:r>
          </a:p>
          <a:p>
            <a:pPr lvl="1" eaLnBrk="1" hangingPunct="1">
              <a:buFont typeface="Wingdings" pitchFamily="2" charset="2"/>
              <a:buNone/>
              <a:defRPr/>
            </a:pPr>
            <a:r>
              <a:rPr lang="en-US" sz="1800" dirty="0" smtClean="0">
                <a:solidFill>
                  <a:srgbClr val="0000FF"/>
                </a:solidFill>
                <a:latin typeface="Courier New" pitchFamily="49" charset="0"/>
                <a:cs typeface="Courier New" pitchFamily="49" charset="0"/>
              </a:rPr>
              <a:t>  *value pair entry </a:t>
            </a:r>
          </a:p>
          <a:p>
            <a:pPr lvl="1" eaLnBrk="1" hangingPunct="1">
              <a:buFont typeface="Wingdings" pitchFamily="2" charset="2"/>
              <a:buNone/>
              <a:defRPr/>
            </a:pPr>
            <a:r>
              <a:rPr lang="en-US" sz="1800" dirty="0" smtClean="0">
                <a:solidFill>
                  <a:srgbClr val="0000FF"/>
                </a:solidFill>
                <a:latin typeface="Courier New" pitchFamily="49" charset="0"/>
                <a:cs typeface="Courier New" pitchFamily="49" charset="0"/>
              </a:rPr>
              <a:t>**/</a:t>
            </a:r>
          </a:p>
          <a:p>
            <a:pPr lvl="1" eaLnBrk="1" hangingPunct="1">
              <a:buFont typeface="Wingdings" pitchFamily="2" charset="2"/>
              <a:buNone/>
              <a:defRPr/>
            </a:pPr>
            <a:r>
              <a:rPr lang="en-US" sz="1800" b="1" dirty="0" smtClean="0">
                <a:solidFill>
                  <a:srgbClr val="0000FF"/>
                </a:solidFill>
                <a:latin typeface="Courier New" pitchFamily="49" charset="0"/>
                <a:cs typeface="Courier New" pitchFamily="49" charset="0"/>
              </a:rPr>
              <a:t>public interface  </a:t>
            </a:r>
            <a:r>
              <a:rPr lang="en-US" sz="1800" dirty="0" smtClean="0">
                <a:solidFill>
                  <a:srgbClr val="0000FF"/>
                </a:solidFill>
                <a:latin typeface="Courier New" pitchFamily="49" charset="0"/>
                <a:cs typeface="Courier New" pitchFamily="49" charset="0"/>
              </a:rPr>
              <a:t>Entry&lt;K,V&gt;  </a:t>
            </a:r>
          </a:p>
          <a:p>
            <a:pPr lvl="1" eaLnBrk="1" hangingPunct="1">
              <a:buFont typeface="Wingdings" pitchFamily="2" charset="2"/>
              <a:buNone/>
              <a:defRPr/>
            </a:pPr>
            <a:r>
              <a:rPr lang="en-US" sz="1800" dirty="0" smtClean="0">
                <a:solidFill>
                  <a:srgbClr val="0000FF"/>
                </a:solidFill>
                <a:latin typeface="Courier New" pitchFamily="49" charset="0"/>
                <a:cs typeface="Courier New" pitchFamily="49" charset="0"/>
              </a:rPr>
              <a:t>{</a:t>
            </a:r>
          </a:p>
          <a:p>
            <a:pPr lvl="1" eaLnBrk="1" hangingPunct="1">
              <a:buFont typeface="Wingdings" pitchFamily="2" charset="2"/>
              <a:buNone/>
              <a:defRPr/>
            </a:pPr>
            <a:r>
              <a:rPr lang="en-US" sz="1800" b="1" dirty="0" smtClean="0">
                <a:solidFill>
                  <a:srgbClr val="0000FF"/>
                </a:solidFill>
                <a:latin typeface="Courier New" pitchFamily="49" charset="0"/>
                <a:cs typeface="Courier New" pitchFamily="49" charset="0"/>
              </a:rPr>
              <a:t>    public  </a:t>
            </a:r>
            <a:r>
              <a:rPr lang="en-US" sz="1800" dirty="0" smtClean="0">
                <a:solidFill>
                  <a:srgbClr val="0000FF"/>
                </a:solidFill>
                <a:latin typeface="Courier New" pitchFamily="49" charset="0"/>
                <a:cs typeface="Courier New" pitchFamily="49" charset="0"/>
              </a:rPr>
              <a:t>K </a:t>
            </a:r>
            <a:r>
              <a:rPr lang="en-US" sz="1800" dirty="0" err="1" smtClean="0">
                <a:solidFill>
                  <a:srgbClr val="0000FF"/>
                </a:solidFill>
                <a:latin typeface="Courier New" pitchFamily="49" charset="0"/>
                <a:cs typeface="Courier New" pitchFamily="49" charset="0"/>
              </a:rPr>
              <a:t>getKey</a:t>
            </a:r>
            <a:r>
              <a:rPr lang="en-US" sz="1800" dirty="0" smtClean="0">
                <a:solidFill>
                  <a:srgbClr val="0000FF"/>
                </a:solidFill>
                <a:latin typeface="Courier New" pitchFamily="49" charset="0"/>
                <a:cs typeface="Courier New" pitchFamily="49" charset="0"/>
              </a:rPr>
              <a:t>();</a:t>
            </a:r>
          </a:p>
          <a:p>
            <a:pPr lvl="1" eaLnBrk="1" hangingPunct="1">
              <a:buFont typeface="Wingdings" pitchFamily="2" charset="2"/>
              <a:buNone/>
              <a:defRPr/>
            </a:pPr>
            <a:r>
              <a:rPr lang="en-US" sz="1800" b="1" dirty="0" smtClean="0">
                <a:solidFill>
                  <a:srgbClr val="0000FF"/>
                </a:solidFill>
                <a:latin typeface="Courier New" pitchFamily="49" charset="0"/>
                <a:cs typeface="Courier New" pitchFamily="49" charset="0"/>
              </a:rPr>
              <a:t>    public  </a:t>
            </a:r>
            <a:r>
              <a:rPr lang="en-US" sz="1800" dirty="0" smtClean="0">
                <a:solidFill>
                  <a:srgbClr val="0000FF"/>
                </a:solidFill>
                <a:latin typeface="Courier New" pitchFamily="49" charset="0"/>
                <a:cs typeface="Courier New" pitchFamily="49" charset="0"/>
              </a:rPr>
              <a:t>V </a:t>
            </a:r>
            <a:r>
              <a:rPr lang="en-US" sz="1800" dirty="0" err="1" smtClean="0">
                <a:solidFill>
                  <a:srgbClr val="0000FF"/>
                </a:solidFill>
                <a:latin typeface="Courier New" pitchFamily="49" charset="0"/>
                <a:cs typeface="Courier New" pitchFamily="49" charset="0"/>
              </a:rPr>
              <a:t>getValue</a:t>
            </a:r>
            <a:r>
              <a:rPr lang="en-US" sz="1800" dirty="0" smtClean="0">
                <a:solidFill>
                  <a:srgbClr val="0000FF"/>
                </a:solidFill>
                <a:latin typeface="Courier New" pitchFamily="49" charset="0"/>
                <a:cs typeface="Courier New" pitchFamily="49" charset="0"/>
              </a:rPr>
              <a:t>();</a:t>
            </a:r>
          </a:p>
          <a:p>
            <a:pPr lvl="1" eaLnBrk="1" hangingPunct="1">
              <a:buFont typeface="Wingdings" pitchFamily="2" charset="2"/>
              <a:buNone/>
              <a:defRPr/>
            </a:pPr>
            <a:r>
              <a:rPr lang="en-US" sz="1800" dirty="0" smtClean="0">
                <a:solidFill>
                  <a:srgbClr val="0000FF"/>
                </a:solidFill>
                <a:latin typeface="Courier New" pitchFamily="49" charset="0"/>
                <a:cs typeface="Courier New" pitchFamily="49" charset="0"/>
              </a:rPr>
              <a:t>}</a:t>
            </a:r>
          </a:p>
        </p:txBody>
      </p:sp>
      <p:sp>
        <p:nvSpPr>
          <p:cNvPr id="2" name="Footer Placeholder 1"/>
          <p:cNvSpPr>
            <a:spLocks noGrp="1"/>
          </p:cNvSpPr>
          <p:nvPr>
            <p:ph type="ftr" sz="quarter" idx="11"/>
          </p:nvPr>
        </p:nvSpPr>
        <p:spPr>
          <a:xfrm>
            <a:off x="4968833" y="6210836"/>
            <a:ext cx="3717967" cy="259278"/>
          </a:xfrm>
        </p:spPr>
        <p:txBody>
          <a:bodyPr/>
          <a:lstStyle/>
          <a:p>
            <a:pPr algn="l"/>
            <a:r>
              <a:rPr lang="en-US" dirty="0" smtClean="0">
                <a:solidFill>
                  <a:srgbClr val="993300"/>
                </a:solidFill>
              </a:rPr>
              <a:t>CPSC 3200 </a:t>
            </a:r>
          </a:p>
          <a:p>
            <a:pPr algn="l"/>
            <a:r>
              <a:rPr lang="en-US" dirty="0" smtClean="0">
                <a:solidFill>
                  <a:srgbClr val="993300"/>
                </a:solidFill>
              </a:rPr>
              <a:t>University of Tennessee at Chattanooga – Summer 2013</a:t>
            </a:r>
          </a:p>
          <a:p>
            <a:endParaRPr lang="en-US" dirty="0" smtClean="0"/>
          </a:p>
        </p:txBody>
      </p:sp>
      <p:sp>
        <p:nvSpPr>
          <p:cNvPr id="3" name="Slide Number Placeholder 2"/>
          <p:cNvSpPr>
            <a:spLocks noGrp="1"/>
          </p:cNvSpPr>
          <p:nvPr>
            <p:ph type="sldNum" sz="quarter" idx="12"/>
          </p:nvPr>
        </p:nvSpPr>
        <p:spPr/>
        <p:txBody>
          <a:bodyPr/>
          <a:lstStyle/>
          <a:p>
            <a:fld id="{B81203D6-0DDA-4AA7-8C29-C8F6DF4F2EC9}" type="slidenum">
              <a:rPr lang="en-US" smtClean="0"/>
              <a:t>37</a:t>
            </a:fld>
            <a:endParaRPr lang="en-US"/>
          </a:p>
        </p:txBody>
      </p:sp>
      <p:sp>
        <p:nvSpPr>
          <p:cNvPr id="11" name="Date Placeholder 17"/>
          <p:cNvSpPr txBox="1">
            <a:spLocks/>
          </p:cNvSpPr>
          <p:nvPr/>
        </p:nvSpPr>
        <p:spPr>
          <a:xfrm>
            <a:off x="6553200" y="6340475"/>
            <a:ext cx="2133600" cy="365125"/>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2400" kern="1200">
                <a:solidFill>
                  <a:schemeClr val="tx1"/>
                </a:solidFill>
                <a:latin typeface="Tahoma" pitchFamily="34" charset="0"/>
                <a:ea typeface="+mn-ea"/>
                <a:cs typeface="+mn-cs"/>
              </a:defRPr>
            </a:lvl1pPr>
            <a:lvl2pPr marL="742950" indent="-285750" algn="l" defTabSz="914400" rtl="0" eaLnBrk="0" latinLnBrk="0" hangingPunct="0">
              <a:defRPr sz="2400" kern="1200">
                <a:solidFill>
                  <a:schemeClr val="tx1"/>
                </a:solidFill>
                <a:latin typeface="Tahoma" pitchFamily="34" charset="0"/>
                <a:ea typeface="+mn-ea"/>
                <a:cs typeface="+mn-cs"/>
              </a:defRPr>
            </a:lvl2pPr>
            <a:lvl3pPr marL="1143000" indent="-228600" algn="l" defTabSz="914400" rtl="0" eaLnBrk="0" latinLnBrk="0" hangingPunct="0">
              <a:defRPr sz="2400" kern="1200">
                <a:solidFill>
                  <a:schemeClr val="tx1"/>
                </a:solidFill>
                <a:latin typeface="Tahoma" pitchFamily="34" charset="0"/>
                <a:ea typeface="+mn-ea"/>
                <a:cs typeface="+mn-cs"/>
              </a:defRPr>
            </a:lvl3pPr>
            <a:lvl4pPr marL="1600200" indent="-228600" algn="l" defTabSz="914400" rtl="0" eaLnBrk="0" latinLnBrk="0" hangingPunct="0">
              <a:defRPr sz="2400" kern="1200">
                <a:solidFill>
                  <a:schemeClr val="tx1"/>
                </a:solidFill>
                <a:latin typeface="Tahoma" pitchFamily="34" charset="0"/>
                <a:ea typeface="+mn-ea"/>
                <a:cs typeface="+mn-cs"/>
              </a:defRPr>
            </a:lvl4pPr>
            <a:lvl5pPr marL="2057400" indent="-228600" algn="l" defTabSz="914400" rtl="0" eaLnBrk="0" latinLnBrk="0" hangingPunct="0">
              <a:defRPr sz="2400"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9pPr>
          </a:lstStyle>
          <a:p>
            <a:pPr eaLnBrk="1" hangingPunct="1"/>
            <a:r>
              <a:rPr lang="en-US" sz="1000" kern="1200" dirty="0" smtClean="0">
                <a:solidFill>
                  <a:srgbClr val="993300"/>
                </a:solidFill>
                <a:latin typeface="+mn-lt"/>
                <a:ea typeface="+mn-ea"/>
                <a:cs typeface="+mn-cs"/>
              </a:rPr>
              <a:t>© 2010 Goodrich, </a:t>
            </a:r>
            <a:r>
              <a:rPr lang="en-US" sz="1000" kern="1200" dirty="0" err="1" smtClean="0">
                <a:solidFill>
                  <a:srgbClr val="993300"/>
                </a:solidFill>
                <a:latin typeface="+mn-lt"/>
                <a:ea typeface="+mn-ea"/>
                <a:cs typeface="+mn-cs"/>
              </a:rPr>
              <a:t>Tamassia</a:t>
            </a:r>
            <a:endParaRPr lang="en-US" sz="1000" kern="1200" dirty="0">
              <a:solidFill>
                <a:srgbClr val="993300"/>
              </a:solidFill>
              <a:latin typeface="+mn-lt"/>
              <a:ea typeface="+mn-ea"/>
              <a:cs typeface="+mn-cs"/>
            </a:endParaRPr>
          </a:p>
        </p:txBody>
      </p:sp>
    </p:spTree>
    <p:extLst>
      <p:ext uri="{BB962C8B-B14F-4D97-AF65-F5344CB8AC3E}">
        <p14:creationId xmlns:p14="http://schemas.microsoft.com/office/powerpoint/2010/main" val="56234019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title"/>
          </p:nvPr>
        </p:nvSpPr>
        <p:spPr/>
        <p:txBody>
          <a:bodyPr/>
          <a:lstStyle/>
          <a:p>
            <a:pPr algn="l" eaLnBrk="1" hangingPunct="1"/>
            <a:r>
              <a:rPr lang="en-US" smtClean="0">
                <a:latin typeface="Arial" charset="0"/>
                <a:ea typeface="Arial" charset="0"/>
                <a:cs typeface="Arial" charset="0"/>
              </a:rPr>
              <a:t>Comparator</a:t>
            </a:r>
          </a:p>
        </p:txBody>
      </p:sp>
      <p:sp>
        <p:nvSpPr>
          <p:cNvPr id="9221" name="Rectangle 3" descr="Rectangle: Click to edit Master text styles&#10;Second level&#10;Third level&#10;Fourth level&#10;Fifth level"/>
          <p:cNvSpPr>
            <a:spLocks noGrp="1" noChangeArrowheads="1"/>
          </p:cNvSpPr>
          <p:nvPr>
            <p:ph type="body" sz="half" idx="1"/>
          </p:nvPr>
        </p:nvSpPr>
        <p:spPr>
          <a:xfrm>
            <a:off x="304800" y="1676400"/>
            <a:ext cx="4191000" cy="4953000"/>
          </a:xfrm>
        </p:spPr>
        <p:txBody>
          <a:bodyPr>
            <a:normAutofit/>
          </a:bodyPr>
          <a:lstStyle/>
          <a:p>
            <a:pPr eaLnBrk="1" hangingPunct="1">
              <a:buClr>
                <a:schemeClr val="bg1"/>
              </a:buClr>
            </a:pPr>
            <a:r>
              <a:rPr lang="en-US" sz="2200" dirty="0" smtClean="0"/>
              <a:t>A comparator encapsulates the action of comparing two objects according to a given total order relation.</a:t>
            </a:r>
          </a:p>
          <a:p>
            <a:pPr eaLnBrk="1" hangingPunct="1">
              <a:buClr>
                <a:schemeClr val="bg1"/>
              </a:buClr>
            </a:pPr>
            <a:r>
              <a:rPr lang="en-US" sz="2200" dirty="0" smtClean="0"/>
              <a:t>A generic priority queue uses an auxiliary comparator.</a:t>
            </a:r>
          </a:p>
          <a:p>
            <a:pPr eaLnBrk="1" hangingPunct="1">
              <a:buClr>
                <a:schemeClr val="bg1"/>
              </a:buClr>
            </a:pPr>
            <a:r>
              <a:rPr lang="en-US" sz="2200" dirty="0" smtClean="0"/>
              <a:t>The comparator is external to the keys being compared.</a:t>
            </a:r>
          </a:p>
          <a:p>
            <a:pPr eaLnBrk="1" hangingPunct="1">
              <a:buClr>
                <a:schemeClr val="bg1"/>
              </a:buClr>
            </a:pPr>
            <a:r>
              <a:rPr lang="en-US" sz="2200" dirty="0" smtClean="0"/>
              <a:t>When the priority queue needs to compare two keys, it uses its comparator.</a:t>
            </a:r>
          </a:p>
        </p:txBody>
      </p:sp>
      <p:sp>
        <p:nvSpPr>
          <p:cNvPr id="9222" name="Rectangle 4" descr="Rectangle: Click to edit Master text styles&#10;Second level&#10;Third level&#10;Fourth level&#10;Fifth level"/>
          <p:cNvSpPr>
            <a:spLocks noGrp="1" noChangeArrowheads="1"/>
          </p:cNvSpPr>
          <p:nvPr>
            <p:ph type="body" sz="half" idx="2"/>
          </p:nvPr>
        </p:nvSpPr>
        <p:spPr>
          <a:xfrm>
            <a:off x="4800600" y="1676400"/>
            <a:ext cx="4267200" cy="4114800"/>
          </a:xfrm>
        </p:spPr>
        <p:txBody>
          <a:bodyPr>
            <a:normAutofit/>
          </a:bodyPr>
          <a:lstStyle/>
          <a:p>
            <a:pPr eaLnBrk="1" hangingPunct="1">
              <a:buClr>
                <a:schemeClr val="bg1"/>
              </a:buClr>
            </a:pPr>
            <a:r>
              <a:rPr lang="en-US" sz="2200" dirty="0" smtClean="0"/>
              <a:t>Primary method of the Comparator ADT</a:t>
            </a:r>
          </a:p>
          <a:p>
            <a:pPr eaLnBrk="1" hangingPunct="1">
              <a:buClr>
                <a:schemeClr val="bg1"/>
              </a:buClr>
            </a:pPr>
            <a:r>
              <a:rPr lang="en-US" sz="2200" b="1" dirty="0" smtClean="0">
                <a:solidFill>
                  <a:schemeClr val="tx2"/>
                </a:solidFill>
              </a:rPr>
              <a:t>compare</a:t>
            </a:r>
            <a:r>
              <a:rPr lang="en-US" sz="2200" b="1" dirty="0" smtClean="0"/>
              <a:t>(x, y): </a:t>
            </a:r>
            <a:r>
              <a:rPr lang="en-US" sz="2200" dirty="0" smtClean="0"/>
              <a:t>returns an integer </a:t>
            </a:r>
            <a:r>
              <a:rPr lang="en-US" sz="2200" b="1" i="1" dirty="0" err="1" smtClean="0"/>
              <a:t>i</a:t>
            </a:r>
            <a:r>
              <a:rPr lang="en-US" sz="2200" dirty="0" smtClean="0"/>
              <a:t> such that </a:t>
            </a:r>
          </a:p>
          <a:p>
            <a:pPr lvl="1" eaLnBrk="1" hangingPunct="1">
              <a:buClr>
                <a:schemeClr val="bg1"/>
              </a:buClr>
            </a:pPr>
            <a:r>
              <a:rPr lang="en-US" sz="2200" b="1" i="1" dirty="0" err="1" smtClean="0"/>
              <a:t>i</a:t>
            </a:r>
            <a:r>
              <a:rPr lang="en-US" sz="2200" dirty="0" smtClean="0"/>
              <a:t> &lt; 0 if </a:t>
            </a:r>
            <a:r>
              <a:rPr lang="en-US" sz="2200" b="1" i="1" dirty="0" smtClean="0"/>
              <a:t>a</a:t>
            </a:r>
            <a:r>
              <a:rPr lang="en-US" sz="2200" dirty="0" smtClean="0"/>
              <a:t> &lt; </a:t>
            </a:r>
            <a:r>
              <a:rPr lang="en-US" sz="2200" b="1" i="1" dirty="0" smtClean="0"/>
              <a:t>b</a:t>
            </a:r>
            <a:r>
              <a:rPr lang="en-US" sz="2200" dirty="0" smtClean="0"/>
              <a:t>,</a:t>
            </a:r>
          </a:p>
          <a:p>
            <a:pPr lvl="1" eaLnBrk="1" hangingPunct="1">
              <a:buClr>
                <a:schemeClr val="bg1"/>
              </a:buClr>
            </a:pPr>
            <a:r>
              <a:rPr lang="en-US" sz="2200" b="1" i="1" dirty="0" err="1" smtClean="0"/>
              <a:t>i</a:t>
            </a:r>
            <a:r>
              <a:rPr lang="en-US" sz="2200" dirty="0" smtClean="0"/>
              <a:t> = 0 if </a:t>
            </a:r>
            <a:r>
              <a:rPr lang="en-US" sz="2200" b="1" i="1" dirty="0" smtClean="0"/>
              <a:t>a</a:t>
            </a:r>
            <a:r>
              <a:rPr lang="en-US" sz="2200" dirty="0" smtClean="0"/>
              <a:t> = </a:t>
            </a:r>
            <a:r>
              <a:rPr lang="en-US" sz="2200" b="1" i="1" dirty="0" smtClean="0"/>
              <a:t>b</a:t>
            </a:r>
          </a:p>
          <a:p>
            <a:pPr lvl="1" eaLnBrk="1" hangingPunct="1">
              <a:buClr>
                <a:schemeClr val="bg1"/>
              </a:buClr>
            </a:pPr>
            <a:r>
              <a:rPr lang="en-US" sz="2200" b="1" i="1" dirty="0" err="1" smtClean="0"/>
              <a:t>i</a:t>
            </a:r>
            <a:r>
              <a:rPr lang="en-US" sz="2200" b="1" i="1" dirty="0" smtClean="0"/>
              <a:t> </a:t>
            </a:r>
            <a:r>
              <a:rPr lang="en-US" sz="2200" dirty="0" smtClean="0"/>
              <a:t>&gt; 0 if </a:t>
            </a:r>
            <a:r>
              <a:rPr lang="en-US" sz="2200" b="1" i="1" dirty="0" smtClean="0"/>
              <a:t>a</a:t>
            </a:r>
            <a:r>
              <a:rPr lang="en-US" sz="2200" dirty="0" smtClean="0"/>
              <a:t> &gt; </a:t>
            </a:r>
            <a:r>
              <a:rPr lang="en-US" sz="2200" b="1" i="1" dirty="0" smtClean="0"/>
              <a:t>b</a:t>
            </a:r>
          </a:p>
          <a:p>
            <a:pPr lvl="1" eaLnBrk="1" hangingPunct="1">
              <a:buClr>
                <a:schemeClr val="bg1"/>
              </a:buClr>
            </a:pPr>
            <a:r>
              <a:rPr lang="en-US" sz="2200" dirty="0" smtClean="0"/>
              <a:t>An error occurs if </a:t>
            </a:r>
            <a:r>
              <a:rPr lang="en-US" sz="2200" b="1" i="1" dirty="0" smtClean="0"/>
              <a:t>a</a:t>
            </a:r>
            <a:r>
              <a:rPr lang="en-US" sz="2200" dirty="0" smtClean="0"/>
              <a:t> and </a:t>
            </a:r>
            <a:r>
              <a:rPr lang="en-US" sz="2200" b="1" i="1" dirty="0" smtClean="0"/>
              <a:t>b</a:t>
            </a:r>
            <a:r>
              <a:rPr lang="en-US" sz="2200" dirty="0" smtClean="0"/>
              <a:t> cannot be compared.</a:t>
            </a:r>
          </a:p>
        </p:txBody>
      </p:sp>
      <p:sp>
        <p:nvSpPr>
          <p:cNvPr id="2" name="Footer Placeholder 1"/>
          <p:cNvSpPr>
            <a:spLocks noGrp="1"/>
          </p:cNvSpPr>
          <p:nvPr>
            <p:ph type="ftr" sz="quarter" idx="11"/>
          </p:nvPr>
        </p:nvSpPr>
        <p:spPr>
          <a:xfrm>
            <a:off x="4544949" y="6210836"/>
            <a:ext cx="3717967" cy="259278"/>
          </a:xfrm>
        </p:spPr>
        <p:txBody>
          <a:bodyPr/>
          <a:lstStyle/>
          <a:p>
            <a:pPr algn="l"/>
            <a:r>
              <a:rPr lang="en-US" smtClean="0">
                <a:solidFill>
                  <a:srgbClr val="993300"/>
                </a:solidFill>
              </a:rPr>
              <a:t>CPSC 3200 </a:t>
            </a:r>
          </a:p>
          <a:p>
            <a:pPr algn="l"/>
            <a:r>
              <a:rPr lang="en-US" dirty="0" smtClean="0">
                <a:solidFill>
                  <a:srgbClr val="993300"/>
                </a:solidFill>
              </a:rPr>
              <a:t>University of Tennessee at Chattanooga – Summer 2013</a:t>
            </a:r>
          </a:p>
          <a:p>
            <a:endParaRPr lang="en-US" dirty="0" smtClean="0"/>
          </a:p>
        </p:txBody>
      </p:sp>
      <p:sp>
        <p:nvSpPr>
          <p:cNvPr id="3" name="Slide Number Placeholder 2"/>
          <p:cNvSpPr>
            <a:spLocks noGrp="1"/>
          </p:cNvSpPr>
          <p:nvPr>
            <p:ph type="sldNum" sz="quarter" idx="12"/>
          </p:nvPr>
        </p:nvSpPr>
        <p:spPr/>
        <p:txBody>
          <a:bodyPr/>
          <a:lstStyle/>
          <a:p>
            <a:fld id="{B81203D6-0DDA-4AA7-8C29-C8F6DF4F2EC9}" type="slidenum">
              <a:rPr lang="en-US" smtClean="0"/>
              <a:t>38</a:t>
            </a:fld>
            <a:endParaRPr lang="en-US"/>
          </a:p>
        </p:txBody>
      </p:sp>
      <p:sp>
        <p:nvSpPr>
          <p:cNvPr id="10" name="Date Placeholder 17"/>
          <p:cNvSpPr txBox="1">
            <a:spLocks/>
          </p:cNvSpPr>
          <p:nvPr/>
        </p:nvSpPr>
        <p:spPr>
          <a:xfrm>
            <a:off x="6553200" y="6340475"/>
            <a:ext cx="2133600" cy="365125"/>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2400" kern="1200">
                <a:solidFill>
                  <a:schemeClr val="tx1"/>
                </a:solidFill>
                <a:latin typeface="Tahoma" pitchFamily="34" charset="0"/>
                <a:ea typeface="+mn-ea"/>
                <a:cs typeface="+mn-cs"/>
              </a:defRPr>
            </a:lvl1pPr>
            <a:lvl2pPr marL="742950" indent="-285750" algn="l" defTabSz="914400" rtl="0" eaLnBrk="0" latinLnBrk="0" hangingPunct="0">
              <a:defRPr sz="2400" kern="1200">
                <a:solidFill>
                  <a:schemeClr val="tx1"/>
                </a:solidFill>
                <a:latin typeface="Tahoma" pitchFamily="34" charset="0"/>
                <a:ea typeface="+mn-ea"/>
                <a:cs typeface="+mn-cs"/>
              </a:defRPr>
            </a:lvl2pPr>
            <a:lvl3pPr marL="1143000" indent="-228600" algn="l" defTabSz="914400" rtl="0" eaLnBrk="0" latinLnBrk="0" hangingPunct="0">
              <a:defRPr sz="2400" kern="1200">
                <a:solidFill>
                  <a:schemeClr val="tx1"/>
                </a:solidFill>
                <a:latin typeface="Tahoma" pitchFamily="34" charset="0"/>
                <a:ea typeface="+mn-ea"/>
                <a:cs typeface="+mn-cs"/>
              </a:defRPr>
            </a:lvl3pPr>
            <a:lvl4pPr marL="1600200" indent="-228600" algn="l" defTabSz="914400" rtl="0" eaLnBrk="0" latinLnBrk="0" hangingPunct="0">
              <a:defRPr sz="2400" kern="1200">
                <a:solidFill>
                  <a:schemeClr val="tx1"/>
                </a:solidFill>
                <a:latin typeface="Tahoma" pitchFamily="34" charset="0"/>
                <a:ea typeface="+mn-ea"/>
                <a:cs typeface="+mn-cs"/>
              </a:defRPr>
            </a:lvl4pPr>
            <a:lvl5pPr marL="2057400" indent="-228600" algn="l" defTabSz="914400" rtl="0" eaLnBrk="0" latinLnBrk="0" hangingPunct="0">
              <a:defRPr sz="2400"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9pPr>
          </a:lstStyle>
          <a:p>
            <a:pPr eaLnBrk="1" hangingPunct="1"/>
            <a:r>
              <a:rPr lang="en-US" sz="1000" kern="1200" dirty="0" smtClean="0">
                <a:solidFill>
                  <a:srgbClr val="993300"/>
                </a:solidFill>
                <a:latin typeface="+mn-lt"/>
                <a:ea typeface="+mn-ea"/>
                <a:cs typeface="+mn-cs"/>
              </a:rPr>
              <a:t>© 2010 Goodrich, </a:t>
            </a:r>
            <a:r>
              <a:rPr lang="en-US" sz="1000" kern="1200" dirty="0" err="1" smtClean="0">
                <a:solidFill>
                  <a:srgbClr val="993300"/>
                </a:solidFill>
                <a:latin typeface="+mn-lt"/>
                <a:ea typeface="+mn-ea"/>
                <a:cs typeface="+mn-cs"/>
              </a:rPr>
              <a:t>Tamassia</a:t>
            </a:r>
            <a:endParaRPr lang="en-US" sz="1000" kern="1200" dirty="0">
              <a:solidFill>
                <a:srgbClr val="993300"/>
              </a:solidFill>
              <a:latin typeface="+mn-lt"/>
              <a:ea typeface="+mn-ea"/>
              <a:cs typeface="+mn-cs"/>
            </a:endParaRPr>
          </a:p>
        </p:txBody>
      </p:sp>
    </p:spTree>
    <p:extLst>
      <p:ext uri="{BB962C8B-B14F-4D97-AF65-F5344CB8AC3E}">
        <p14:creationId xmlns:p14="http://schemas.microsoft.com/office/powerpoint/2010/main" val="85177148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p:cNvSpPr>
            <a:spLocks noGrp="1" noChangeArrowheads="1"/>
          </p:cNvSpPr>
          <p:nvPr>
            <p:ph type="title"/>
          </p:nvPr>
        </p:nvSpPr>
        <p:spPr/>
        <p:txBody>
          <a:bodyPr/>
          <a:lstStyle/>
          <a:p>
            <a:pPr algn="l" eaLnBrk="1" hangingPunct="1"/>
            <a:r>
              <a:rPr lang="en-US" sz="4000" smtClean="0">
                <a:latin typeface="Arial" charset="0"/>
                <a:ea typeface="Arial" charset="0"/>
                <a:cs typeface="Arial" charset="0"/>
              </a:rPr>
              <a:t>Priority Queue Sorting</a:t>
            </a:r>
          </a:p>
        </p:txBody>
      </p:sp>
      <p:sp>
        <p:nvSpPr>
          <p:cNvPr id="11269" name="Rectangle 3" descr="Rectangle: Click to edit Master text styles&#10;Second level&#10;Third level&#10;Fourth level&#10;Fifth level"/>
          <p:cNvSpPr>
            <a:spLocks noGrp="1" noChangeArrowheads="1"/>
          </p:cNvSpPr>
          <p:nvPr>
            <p:ph type="body" idx="1"/>
          </p:nvPr>
        </p:nvSpPr>
        <p:spPr>
          <a:xfrm>
            <a:off x="228600" y="1676400"/>
            <a:ext cx="4191000" cy="4267200"/>
          </a:xfrm>
        </p:spPr>
        <p:txBody>
          <a:bodyPr>
            <a:noAutofit/>
          </a:bodyPr>
          <a:lstStyle/>
          <a:p>
            <a:pPr eaLnBrk="1" hangingPunct="1"/>
            <a:r>
              <a:rPr lang="en-US" sz="2000" dirty="0" smtClean="0"/>
              <a:t>We can use a priority queue to sort a set of comparable elements</a:t>
            </a:r>
          </a:p>
          <a:p>
            <a:pPr marL="800100" lvl="1" indent="-342900" eaLnBrk="1" hangingPunct="1">
              <a:buSzTx/>
              <a:buFont typeface="Wingdings" pitchFamily="2" charset="2"/>
              <a:buAutoNum type="arabicPeriod"/>
            </a:pPr>
            <a:r>
              <a:rPr lang="en-US" sz="2000" dirty="0" smtClean="0"/>
              <a:t>Insert the elements one by one with a series of </a:t>
            </a:r>
            <a:r>
              <a:rPr lang="en-US" sz="2000" b="1" dirty="0" smtClean="0">
                <a:solidFill>
                  <a:schemeClr val="tx2"/>
                </a:solidFill>
              </a:rPr>
              <a:t>insert</a:t>
            </a:r>
            <a:r>
              <a:rPr lang="en-US" sz="2000" dirty="0" smtClean="0"/>
              <a:t> operations.</a:t>
            </a:r>
          </a:p>
          <a:p>
            <a:pPr marL="800100" lvl="1" indent="-342900" eaLnBrk="1" hangingPunct="1">
              <a:buSzTx/>
              <a:buFont typeface="Wingdings" pitchFamily="2" charset="2"/>
              <a:buAutoNum type="arabicPeriod"/>
            </a:pPr>
            <a:r>
              <a:rPr lang="en-US" sz="2000" dirty="0" smtClean="0"/>
              <a:t>Remove the elements in sorted order with a series of </a:t>
            </a:r>
            <a:r>
              <a:rPr lang="en-US" sz="2000" b="1" dirty="0" err="1" smtClean="0">
                <a:solidFill>
                  <a:schemeClr val="tx2"/>
                </a:solidFill>
              </a:rPr>
              <a:t>removeMin</a:t>
            </a:r>
            <a:r>
              <a:rPr lang="en-US" sz="2000" dirty="0" smtClean="0"/>
              <a:t> operations.</a:t>
            </a:r>
          </a:p>
          <a:p>
            <a:pPr eaLnBrk="1" hangingPunct="1"/>
            <a:r>
              <a:rPr lang="en-US" sz="2000" dirty="0" smtClean="0"/>
              <a:t>The running time of this sorting method depends on the priority queue implementation</a:t>
            </a:r>
          </a:p>
        </p:txBody>
      </p:sp>
      <p:sp>
        <p:nvSpPr>
          <p:cNvPr id="11270" name="Text Box 4"/>
          <p:cNvSpPr txBox="1">
            <a:spLocks noChangeArrowheads="1"/>
          </p:cNvSpPr>
          <p:nvPr/>
        </p:nvSpPr>
        <p:spPr bwMode="auto">
          <a:xfrm>
            <a:off x="4648200" y="1676400"/>
            <a:ext cx="4343400" cy="4246563"/>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eaLnBrk="0" hangingPunct="0">
              <a:defRPr sz="2400">
                <a:solidFill>
                  <a:schemeClr val="tx1"/>
                </a:solidFill>
                <a:latin typeface="Tahoma" pitchFamily="34" charset="0"/>
              </a:defRPr>
            </a:lvl1pPr>
            <a:lvl2pPr eaLnBrk="0" hangingPunct="0">
              <a:defRPr sz="2400">
                <a:solidFill>
                  <a:schemeClr val="tx1"/>
                </a:solidFill>
                <a:latin typeface="Tahoma" pitchFamily="34" charset="0"/>
              </a:defRPr>
            </a:lvl2pPr>
            <a:lvl3pPr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algn="ctr" eaLnBrk="0" fontAlgn="base" hangingPunct="0">
              <a:spcBef>
                <a:spcPct val="0"/>
              </a:spcBef>
              <a:spcAft>
                <a:spcPct val="0"/>
              </a:spcAft>
              <a:defRPr sz="2400">
                <a:solidFill>
                  <a:schemeClr val="tx1"/>
                </a:solidFill>
                <a:latin typeface="Tahoma" pitchFamily="34" charset="0"/>
              </a:defRPr>
            </a:lvl6pPr>
            <a:lvl7pPr marL="2971800" indent="-228600" algn="ctr" eaLnBrk="0" fontAlgn="base" hangingPunct="0">
              <a:spcBef>
                <a:spcPct val="0"/>
              </a:spcBef>
              <a:spcAft>
                <a:spcPct val="0"/>
              </a:spcAft>
              <a:defRPr sz="2400">
                <a:solidFill>
                  <a:schemeClr val="tx1"/>
                </a:solidFill>
                <a:latin typeface="Tahoma" pitchFamily="34" charset="0"/>
              </a:defRPr>
            </a:lvl7pPr>
            <a:lvl8pPr marL="3429000" indent="-228600" algn="ctr" eaLnBrk="0" fontAlgn="base" hangingPunct="0">
              <a:spcBef>
                <a:spcPct val="0"/>
              </a:spcBef>
              <a:spcAft>
                <a:spcPct val="0"/>
              </a:spcAft>
              <a:defRPr sz="2400">
                <a:solidFill>
                  <a:schemeClr val="tx1"/>
                </a:solidFill>
                <a:latin typeface="Tahoma" pitchFamily="34" charset="0"/>
              </a:defRPr>
            </a:lvl8pPr>
            <a:lvl9pPr marL="3886200" indent="-228600" algn="ctr" eaLnBrk="0" fontAlgn="base" hangingPunct="0">
              <a:spcBef>
                <a:spcPct val="0"/>
              </a:spcBef>
              <a:spcAft>
                <a:spcPct val="0"/>
              </a:spcAft>
              <a:defRPr sz="2400">
                <a:solidFill>
                  <a:schemeClr val="tx1"/>
                </a:solidFill>
                <a:latin typeface="Tahoma" pitchFamily="34" charset="0"/>
              </a:defRPr>
            </a:lvl9pPr>
          </a:lstStyle>
          <a:p>
            <a:pPr algn="l" eaLnBrk="1" hangingPunct="1">
              <a:lnSpc>
                <a:spcPct val="90000"/>
              </a:lnSpc>
              <a:spcBef>
                <a:spcPct val="20000"/>
              </a:spcBef>
              <a:buClr>
                <a:schemeClr val="hlink"/>
              </a:buClr>
              <a:buSzPct val="110000"/>
              <a:buFont typeface="Wingdings" pitchFamily="2" charset="2"/>
              <a:buNone/>
            </a:pPr>
            <a:r>
              <a:rPr lang="en-US" sz="2000" b="1" dirty="0">
                <a:latin typeface="Times New Roman" pitchFamily="18" charset="0"/>
              </a:rPr>
              <a:t>Algorithm</a:t>
            </a:r>
            <a:r>
              <a:rPr lang="en-US" sz="2000" dirty="0">
                <a:latin typeface="Times New Roman" pitchFamily="18" charset="0"/>
              </a:rPr>
              <a:t> </a:t>
            </a:r>
            <a:r>
              <a:rPr lang="en-US" sz="2000" b="1" i="1" dirty="0">
                <a:latin typeface="Times New Roman" pitchFamily="18" charset="0"/>
              </a:rPr>
              <a:t>PQ-Sort</a:t>
            </a:r>
            <a:r>
              <a:rPr lang="en-US" sz="2000" dirty="0">
                <a:latin typeface="Times New Roman" pitchFamily="18" charset="0"/>
              </a:rPr>
              <a:t>(</a:t>
            </a:r>
            <a:r>
              <a:rPr lang="en-US" sz="2000" b="1" i="1" dirty="0">
                <a:latin typeface="Times New Roman" pitchFamily="18" charset="0"/>
              </a:rPr>
              <a:t>S, C</a:t>
            </a:r>
            <a:r>
              <a:rPr lang="en-US" sz="2000" dirty="0">
                <a:latin typeface="Times New Roman" pitchFamily="18" charset="0"/>
              </a:rPr>
              <a:t>)</a:t>
            </a:r>
          </a:p>
          <a:p>
            <a:pPr lvl="1" algn="l" eaLnBrk="1" hangingPunct="1"/>
            <a:r>
              <a:rPr lang="en-US" sz="2000" b="1" dirty="0">
                <a:latin typeface="Times New Roman" pitchFamily="18" charset="0"/>
              </a:rPr>
              <a:t>Input</a:t>
            </a:r>
            <a:r>
              <a:rPr lang="en-US" sz="2000" dirty="0">
                <a:latin typeface="Times New Roman" pitchFamily="18" charset="0"/>
              </a:rPr>
              <a:t> sequence </a:t>
            </a:r>
            <a:r>
              <a:rPr lang="en-US" sz="2000" b="1" i="1" dirty="0">
                <a:latin typeface="Times New Roman" pitchFamily="18" charset="0"/>
              </a:rPr>
              <a:t>S</a:t>
            </a:r>
            <a:r>
              <a:rPr lang="en-US" sz="2000" dirty="0">
                <a:latin typeface="Times New Roman" pitchFamily="18" charset="0"/>
              </a:rPr>
              <a:t>, comparator </a:t>
            </a:r>
            <a:r>
              <a:rPr lang="en-US" sz="2000" b="1" i="1" dirty="0">
                <a:latin typeface="Times New Roman" pitchFamily="18" charset="0"/>
              </a:rPr>
              <a:t>C</a:t>
            </a:r>
            <a:r>
              <a:rPr lang="en-US" sz="2000" dirty="0">
                <a:latin typeface="Times New Roman" pitchFamily="18" charset="0"/>
              </a:rPr>
              <a:t> for the elements of </a:t>
            </a:r>
            <a:r>
              <a:rPr lang="en-US" sz="2000" b="1" i="1" dirty="0">
                <a:latin typeface="Times New Roman" pitchFamily="18" charset="0"/>
              </a:rPr>
              <a:t>S</a:t>
            </a:r>
            <a:endParaRPr lang="en-US" sz="2000" dirty="0">
              <a:latin typeface="Times New Roman" pitchFamily="18" charset="0"/>
            </a:endParaRPr>
          </a:p>
          <a:p>
            <a:pPr lvl="1" algn="l" eaLnBrk="1" hangingPunct="1"/>
            <a:r>
              <a:rPr lang="en-US" sz="2000" b="1" dirty="0">
                <a:latin typeface="Times New Roman" pitchFamily="18" charset="0"/>
              </a:rPr>
              <a:t>Output</a:t>
            </a:r>
            <a:r>
              <a:rPr lang="en-US" sz="2000" dirty="0">
                <a:latin typeface="Times New Roman" pitchFamily="18" charset="0"/>
              </a:rPr>
              <a:t> sequence </a:t>
            </a:r>
            <a:r>
              <a:rPr lang="en-US" sz="2000" b="1" i="1" dirty="0">
                <a:latin typeface="Times New Roman" pitchFamily="18" charset="0"/>
              </a:rPr>
              <a:t>S</a:t>
            </a:r>
            <a:r>
              <a:rPr lang="en-US" sz="2000" dirty="0">
                <a:latin typeface="Times New Roman" pitchFamily="18" charset="0"/>
              </a:rPr>
              <a:t> sorted  in increasing order according to </a:t>
            </a:r>
            <a:r>
              <a:rPr lang="en-US" sz="2000" b="1" i="1" dirty="0">
                <a:latin typeface="Times New Roman" pitchFamily="18" charset="0"/>
              </a:rPr>
              <a:t>C</a:t>
            </a:r>
            <a:endParaRPr lang="en-US" sz="2000" dirty="0">
              <a:latin typeface="Times New Roman" pitchFamily="18" charset="0"/>
            </a:endParaRPr>
          </a:p>
          <a:p>
            <a:pPr lvl="1" algn="l" eaLnBrk="1" hangingPunct="1">
              <a:lnSpc>
                <a:spcPct val="90000"/>
              </a:lnSpc>
              <a:spcBef>
                <a:spcPct val="20000"/>
              </a:spcBef>
              <a:buClr>
                <a:schemeClr val="hlink"/>
              </a:buClr>
              <a:buSzPct val="110000"/>
              <a:buFont typeface="Wingdings" pitchFamily="2" charset="2"/>
              <a:buNone/>
            </a:pPr>
            <a:r>
              <a:rPr lang="en-US" sz="2000" b="1" i="1" dirty="0">
                <a:latin typeface="Times New Roman" pitchFamily="18" charset="0"/>
              </a:rPr>
              <a:t>P </a:t>
            </a:r>
            <a:r>
              <a:rPr lang="en-US" sz="2000" dirty="0">
                <a:latin typeface="Times New Roman" pitchFamily="18" charset="0"/>
                <a:sym typeface="Symbol" pitchFamily="18" charset="2"/>
              </a:rPr>
              <a:t></a:t>
            </a:r>
            <a:r>
              <a:rPr lang="en-US" sz="2000" b="1" i="1" dirty="0">
                <a:latin typeface="Times New Roman" pitchFamily="18" charset="0"/>
                <a:sym typeface="Symbol" pitchFamily="18" charset="2"/>
              </a:rPr>
              <a:t> </a:t>
            </a:r>
            <a:r>
              <a:rPr lang="en-US" sz="2000" dirty="0">
                <a:latin typeface="Times New Roman" pitchFamily="18" charset="0"/>
              </a:rPr>
              <a:t>priority queue with 		comparator </a:t>
            </a:r>
            <a:r>
              <a:rPr lang="en-US" sz="2000" b="1" i="1" dirty="0">
                <a:latin typeface="Times New Roman" pitchFamily="18" charset="0"/>
              </a:rPr>
              <a:t>C</a:t>
            </a:r>
          </a:p>
          <a:p>
            <a:pPr lvl="1" algn="l" eaLnBrk="1" hangingPunct="1">
              <a:lnSpc>
                <a:spcPct val="90000"/>
              </a:lnSpc>
              <a:spcBef>
                <a:spcPct val="20000"/>
              </a:spcBef>
              <a:buClr>
                <a:schemeClr val="hlink"/>
              </a:buClr>
              <a:buSzPct val="110000"/>
              <a:buFont typeface="Wingdings" pitchFamily="2" charset="2"/>
              <a:buNone/>
            </a:pPr>
            <a:r>
              <a:rPr lang="en-US" sz="2000" b="1" dirty="0">
                <a:latin typeface="Times New Roman" pitchFamily="18" charset="0"/>
              </a:rPr>
              <a:t>while</a:t>
            </a:r>
            <a:r>
              <a:rPr lang="en-US" sz="2000" dirty="0">
                <a:latin typeface="Times New Roman" pitchFamily="18" charset="0"/>
              </a:rPr>
              <a:t> </a:t>
            </a:r>
            <a:r>
              <a:rPr lang="en-US" sz="2000" b="1" dirty="0" smtClean="0">
                <a:latin typeface="Times New Roman" pitchFamily="18" charset="0"/>
                <a:sym typeface="Symbol" pitchFamily="18" charset="2"/>
              </a:rPr>
              <a:t>!</a:t>
            </a:r>
            <a:r>
              <a:rPr lang="en-US" sz="2000" b="1" i="1" dirty="0" err="1" smtClean="0">
                <a:latin typeface="Times New Roman" pitchFamily="18" charset="0"/>
              </a:rPr>
              <a:t>S.isEmpty</a:t>
            </a:r>
            <a:r>
              <a:rPr lang="en-US" sz="2000" b="1" i="1" dirty="0" smtClean="0">
                <a:latin typeface="Times New Roman" pitchFamily="18" charset="0"/>
              </a:rPr>
              <a:t> </a:t>
            </a:r>
            <a:r>
              <a:rPr lang="en-US" sz="2000" dirty="0">
                <a:latin typeface="Times New Roman" pitchFamily="18" charset="0"/>
              </a:rPr>
              <a:t>()</a:t>
            </a:r>
          </a:p>
          <a:p>
            <a:pPr lvl="1" algn="l" eaLnBrk="1" hangingPunct="1">
              <a:lnSpc>
                <a:spcPct val="90000"/>
              </a:lnSpc>
              <a:spcBef>
                <a:spcPct val="20000"/>
              </a:spcBef>
              <a:buClr>
                <a:schemeClr val="hlink"/>
              </a:buClr>
              <a:buSzPct val="110000"/>
              <a:buFont typeface="Wingdings" pitchFamily="2" charset="2"/>
              <a:buNone/>
            </a:pPr>
            <a:r>
              <a:rPr lang="en-US" sz="2000" dirty="0">
                <a:latin typeface="Times New Roman" pitchFamily="18" charset="0"/>
              </a:rPr>
              <a:t>	</a:t>
            </a:r>
            <a:r>
              <a:rPr lang="en-US" sz="2000" b="1" i="1" dirty="0">
                <a:latin typeface="Times New Roman" pitchFamily="18" charset="0"/>
              </a:rPr>
              <a:t>e </a:t>
            </a:r>
            <a:r>
              <a:rPr lang="en-US" sz="2000" dirty="0">
                <a:latin typeface="Times New Roman" pitchFamily="18" charset="0"/>
                <a:sym typeface="Symbol" pitchFamily="18" charset="2"/>
              </a:rPr>
              <a:t></a:t>
            </a:r>
            <a:r>
              <a:rPr lang="en-US" sz="2000" b="1" i="1" dirty="0">
                <a:latin typeface="Times New Roman" pitchFamily="18" charset="0"/>
                <a:sym typeface="Symbol" pitchFamily="18" charset="2"/>
              </a:rPr>
              <a:t> </a:t>
            </a:r>
            <a:r>
              <a:rPr lang="en-US" sz="2000" b="1" i="1" dirty="0" err="1">
                <a:latin typeface="Times New Roman" pitchFamily="18" charset="0"/>
              </a:rPr>
              <a:t>S.removeFirst</a:t>
            </a:r>
            <a:r>
              <a:rPr lang="en-US" sz="2000" b="1" i="1" dirty="0">
                <a:latin typeface="Times New Roman" pitchFamily="18" charset="0"/>
              </a:rPr>
              <a:t> </a:t>
            </a:r>
            <a:r>
              <a:rPr lang="en-US" sz="2000" dirty="0">
                <a:latin typeface="Times New Roman" pitchFamily="18" charset="0"/>
              </a:rPr>
              <a:t>()</a:t>
            </a:r>
          </a:p>
          <a:p>
            <a:pPr lvl="2" algn="l" eaLnBrk="1" hangingPunct="1">
              <a:lnSpc>
                <a:spcPct val="90000"/>
              </a:lnSpc>
              <a:spcBef>
                <a:spcPct val="20000"/>
              </a:spcBef>
              <a:buClr>
                <a:schemeClr val="tx1"/>
              </a:buClr>
              <a:buSzPct val="60000"/>
              <a:buFont typeface="Wingdings" pitchFamily="2" charset="2"/>
              <a:buNone/>
            </a:pPr>
            <a:r>
              <a:rPr lang="en-US" sz="2000" b="1" i="1" dirty="0" err="1">
                <a:latin typeface="Times New Roman" pitchFamily="18" charset="0"/>
              </a:rPr>
              <a:t>P.insert</a:t>
            </a:r>
            <a:r>
              <a:rPr lang="en-US" sz="2000" b="1" i="1" dirty="0">
                <a:latin typeface="Times New Roman" pitchFamily="18" charset="0"/>
              </a:rPr>
              <a:t> </a:t>
            </a:r>
            <a:r>
              <a:rPr lang="en-US" sz="2000" dirty="0">
                <a:latin typeface="Times New Roman" pitchFamily="18" charset="0"/>
              </a:rPr>
              <a:t>(</a:t>
            </a:r>
            <a:r>
              <a:rPr lang="en-US" sz="2000" b="1" i="1" dirty="0">
                <a:latin typeface="Times New Roman" pitchFamily="18" charset="0"/>
              </a:rPr>
              <a:t>e</a:t>
            </a:r>
            <a:r>
              <a:rPr lang="en-US" sz="2000" dirty="0">
                <a:latin typeface="Times New Roman" pitchFamily="18" charset="0"/>
              </a:rPr>
              <a:t>, </a:t>
            </a:r>
            <a:r>
              <a:rPr lang="en-US" sz="2000" b="1" dirty="0">
                <a:latin typeface="Times New Roman" pitchFamily="18" charset="0"/>
                <a:sym typeface="Symbol" pitchFamily="18" charset="2"/>
              </a:rPr>
              <a:t></a:t>
            </a:r>
            <a:r>
              <a:rPr lang="en-US" sz="2000" dirty="0">
                <a:latin typeface="Times New Roman" pitchFamily="18" charset="0"/>
              </a:rPr>
              <a:t>)</a:t>
            </a:r>
          </a:p>
          <a:p>
            <a:pPr lvl="1" algn="l" eaLnBrk="1" hangingPunct="1">
              <a:lnSpc>
                <a:spcPct val="90000"/>
              </a:lnSpc>
              <a:spcBef>
                <a:spcPct val="20000"/>
              </a:spcBef>
              <a:buClr>
                <a:schemeClr val="hlink"/>
              </a:buClr>
              <a:buSzPct val="110000"/>
              <a:buFont typeface="Wingdings" pitchFamily="2" charset="2"/>
              <a:buNone/>
            </a:pPr>
            <a:r>
              <a:rPr lang="en-US" sz="2000" b="1" dirty="0">
                <a:latin typeface="Times New Roman" pitchFamily="18" charset="0"/>
              </a:rPr>
              <a:t>while</a:t>
            </a:r>
            <a:r>
              <a:rPr lang="en-US" sz="2000" dirty="0">
                <a:latin typeface="Times New Roman" pitchFamily="18" charset="0"/>
              </a:rPr>
              <a:t> </a:t>
            </a:r>
            <a:r>
              <a:rPr lang="en-US" sz="2000" b="1" dirty="0">
                <a:latin typeface="Times New Roman" pitchFamily="18" charset="0"/>
                <a:sym typeface="Symbol" pitchFamily="18" charset="2"/>
              </a:rPr>
              <a:t>!</a:t>
            </a:r>
            <a:r>
              <a:rPr lang="en-US" sz="2000" b="1" i="1" dirty="0" err="1" smtClean="0">
                <a:latin typeface="Times New Roman" pitchFamily="18" charset="0"/>
              </a:rPr>
              <a:t>P.isEmpty</a:t>
            </a:r>
            <a:r>
              <a:rPr lang="en-US" sz="2000" dirty="0">
                <a:latin typeface="Times New Roman" pitchFamily="18" charset="0"/>
              </a:rPr>
              <a:t>()</a:t>
            </a:r>
          </a:p>
          <a:p>
            <a:pPr lvl="1" algn="l" eaLnBrk="1" hangingPunct="1">
              <a:lnSpc>
                <a:spcPct val="90000"/>
              </a:lnSpc>
              <a:spcBef>
                <a:spcPct val="20000"/>
              </a:spcBef>
              <a:buClr>
                <a:schemeClr val="hlink"/>
              </a:buClr>
              <a:buSzPct val="110000"/>
              <a:buFont typeface="Wingdings" pitchFamily="2" charset="2"/>
              <a:buNone/>
            </a:pPr>
            <a:r>
              <a:rPr lang="en-US" sz="2000" dirty="0">
                <a:latin typeface="Times New Roman" pitchFamily="18" charset="0"/>
              </a:rPr>
              <a:t>	</a:t>
            </a:r>
            <a:r>
              <a:rPr lang="en-US" sz="2000" b="1" i="1" dirty="0">
                <a:latin typeface="Times New Roman" pitchFamily="18" charset="0"/>
              </a:rPr>
              <a:t>e </a:t>
            </a:r>
            <a:r>
              <a:rPr lang="en-US" sz="2000" dirty="0">
                <a:latin typeface="Times New Roman" pitchFamily="18" charset="0"/>
                <a:sym typeface="Symbol" pitchFamily="18" charset="2"/>
              </a:rPr>
              <a:t></a:t>
            </a:r>
            <a:r>
              <a:rPr lang="en-US" sz="2000" b="1" i="1" dirty="0">
                <a:latin typeface="Times New Roman" pitchFamily="18" charset="0"/>
                <a:sym typeface="Symbol" pitchFamily="18" charset="2"/>
              </a:rPr>
              <a:t> </a:t>
            </a:r>
            <a:r>
              <a:rPr lang="en-US" sz="2000" b="1" i="1" dirty="0" err="1">
                <a:latin typeface="Times New Roman" pitchFamily="18" charset="0"/>
              </a:rPr>
              <a:t>P.removeMin</a:t>
            </a:r>
            <a:r>
              <a:rPr lang="en-US" sz="2000" dirty="0">
                <a:latin typeface="Times New Roman" pitchFamily="18" charset="0"/>
              </a:rPr>
              <a:t>().</a:t>
            </a:r>
            <a:r>
              <a:rPr lang="en-US" sz="2000" b="1" i="1" dirty="0" err="1">
                <a:latin typeface="Times New Roman" pitchFamily="18" charset="0"/>
              </a:rPr>
              <a:t>getKey</a:t>
            </a:r>
            <a:r>
              <a:rPr lang="en-US" sz="2000" dirty="0">
                <a:latin typeface="Times New Roman" pitchFamily="18" charset="0"/>
              </a:rPr>
              <a:t>()</a:t>
            </a:r>
          </a:p>
          <a:p>
            <a:pPr lvl="2" algn="l" eaLnBrk="1" hangingPunct="1">
              <a:lnSpc>
                <a:spcPct val="90000"/>
              </a:lnSpc>
              <a:spcBef>
                <a:spcPct val="20000"/>
              </a:spcBef>
              <a:buClr>
                <a:schemeClr val="tx1"/>
              </a:buClr>
              <a:buSzPct val="60000"/>
              <a:buFont typeface="Wingdings" pitchFamily="2" charset="2"/>
              <a:buNone/>
            </a:pPr>
            <a:r>
              <a:rPr lang="en-US" sz="2000" b="1" i="1" dirty="0" err="1">
                <a:latin typeface="Times New Roman" pitchFamily="18" charset="0"/>
              </a:rPr>
              <a:t>S.addLast</a:t>
            </a:r>
            <a:r>
              <a:rPr lang="en-US" sz="2000" dirty="0">
                <a:latin typeface="Times New Roman" pitchFamily="18" charset="0"/>
              </a:rPr>
              <a:t>(</a:t>
            </a:r>
            <a:r>
              <a:rPr lang="en-US" sz="2000" b="1" i="1" dirty="0">
                <a:latin typeface="Times New Roman" pitchFamily="18" charset="0"/>
              </a:rPr>
              <a:t>e</a:t>
            </a:r>
            <a:r>
              <a:rPr lang="en-US" sz="2000" dirty="0">
                <a:latin typeface="Times New Roman" pitchFamily="18" charset="0"/>
              </a:rPr>
              <a:t>)</a:t>
            </a:r>
          </a:p>
        </p:txBody>
      </p:sp>
      <p:sp>
        <p:nvSpPr>
          <p:cNvPr id="2" name="Footer Placeholder 1"/>
          <p:cNvSpPr>
            <a:spLocks noGrp="1"/>
          </p:cNvSpPr>
          <p:nvPr>
            <p:ph type="ftr" sz="quarter" idx="11"/>
          </p:nvPr>
        </p:nvSpPr>
        <p:spPr/>
        <p:txBody>
          <a:bodyPr/>
          <a:lstStyle/>
          <a:p>
            <a:pPr algn="l"/>
            <a:r>
              <a:rPr lang="en-US" smtClean="0">
                <a:solidFill>
                  <a:srgbClr val="993300"/>
                </a:solidFill>
              </a:rPr>
              <a:t>CPSC 3200 </a:t>
            </a:r>
          </a:p>
          <a:p>
            <a:pPr algn="l"/>
            <a:r>
              <a:rPr lang="en-US" smtClean="0">
                <a:solidFill>
                  <a:srgbClr val="993300"/>
                </a:solidFill>
              </a:rPr>
              <a:t>University of Tennessee at Chattanooga – Summer 2013</a:t>
            </a:r>
          </a:p>
          <a:p>
            <a:endParaRPr lang="en-US" dirty="0" smtClean="0"/>
          </a:p>
        </p:txBody>
      </p:sp>
      <p:sp>
        <p:nvSpPr>
          <p:cNvPr id="3" name="Slide Number Placeholder 2"/>
          <p:cNvSpPr>
            <a:spLocks noGrp="1"/>
          </p:cNvSpPr>
          <p:nvPr>
            <p:ph type="sldNum" sz="quarter" idx="12"/>
          </p:nvPr>
        </p:nvSpPr>
        <p:spPr/>
        <p:txBody>
          <a:bodyPr/>
          <a:lstStyle/>
          <a:p>
            <a:fld id="{B81203D6-0DDA-4AA7-8C29-C8F6DF4F2EC9}" type="slidenum">
              <a:rPr lang="en-US" smtClean="0"/>
              <a:t>39</a:t>
            </a:fld>
            <a:endParaRPr lang="en-US"/>
          </a:p>
        </p:txBody>
      </p:sp>
      <p:sp>
        <p:nvSpPr>
          <p:cNvPr id="10" name="Date Placeholder 17"/>
          <p:cNvSpPr txBox="1">
            <a:spLocks/>
          </p:cNvSpPr>
          <p:nvPr/>
        </p:nvSpPr>
        <p:spPr>
          <a:xfrm>
            <a:off x="6553200" y="6340475"/>
            <a:ext cx="2133600" cy="365125"/>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2400" kern="1200">
                <a:solidFill>
                  <a:schemeClr val="tx1"/>
                </a:solidFill>
                <a:latin typeface="Tahoma" pitchFamily="34" charset="0"/>
                <a:ea typeface="+mn-ea"/>
                <a:cs typeface="+mn-cs"/>
              </a:defRPr>
            </a:lvl1pPr>
            <a:lvl2pPr marL="742950" indent="-285750" algn="l" defTabSz="914400" rtl="0" eaLnBrk="0" latinLnBrk="0" hangingPunct="0">
              <a:defRPr sz="2400" kern="1200">
                <a:solidFill>
                  <a:schemeClr val="tx1"/>
                </a:solidFill>
                <a:latin typeface="Tahoma" pitchFamily="34" charset="0"/>
                <a:ea typeface="+mn-ea"/>
                <a:cs typeface="+mn-cs"/>
              </a:defRPr>
            </a:lvl2pPr>
            <a:lvl3pPr marL="1143000" indent="-228600" algn="l" defTabSz="914400" rtl="0" eaLnBrk="0" latinLnBrk="0" hangingPunct="0">
              <a:defRPr sz="2400" kern="1200">
                <a:solidFill>
                  <a:schemeClr val="tx1"/>
                </a:solidFill>
                <a:latin typeface="Tahoma" pitchFamily="34" charset="0"/>
                <a:ea typeface="+mn-ea"/>
                <a:cs typeface="+mn-cs"/>
              </a:defRPr>
            </a:lvl3pPr>
            <a:lvl4pPr marL="1600200" indent="-228600" algn="l" defTabSz="914400" rtl="0" eaLnBrk="0" latinLnBrk="0" hangingPunct="0">
              <a:defRPr sz="2400" kern="1200">
                <a:solidFill>
                  <a:schemeClr val="tx1"/>
                </a:solidFill>
                <a:latin typeface="Tahoma" pitchFamily="34" charset="0"/>
                <a:ea typeface="+mn-ea"/>
                <a:cs typeface="+mn-cs"/>
              </a:defRPr>
            </a:lvl4pPr>
            <a:lvl5pPr marL="2057400" indent="-228600" algn="l" defTabSz="914400" rtl="0" eaLnBrk="0" latinLnBrk="0" hangingPunct="0">
              <a:defRPr sz="2400"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9pPr>
          </a:lstStyle>
          <a:p>
            <a:pPr eaLnBrk="1" hangingPunct="1"/>
            <a:r>
              <a:rPr lang="en-US" sz="1000" kern="1200" dirty="0" smtClean="0">
                <a:solidFill>
                  <a:srgbClr val="993300"/>
                </a:solidFill>
                <a:latin typeface="+mn-lt"/>
                <a:ea typeface="+mn-ea"/>
                <a:cs typeface="+mn-cs"/>
              </a:rPr>
              <a:t>© 2010 Goodrich, </a:t>
            </a:r>
            <a:r>
              <a:rPr lang="en-US" sz="1000" kern="1200" dirty="0" err="1" smtClean="0">
                <a:solidFill>
                  <a:srgbClr val="993300"/>
                </a:solidFill>
                <a:latin typeface="+mn-lt"/>
                <a:ea typeface="+mn-ea"/>
                <a:cs typeface="+mn-cs"/>
              </a:rPr>
              <a:t>Tamassia</a:t>
            </a:r>
            <a:endParaRPr lang="en-US" sz="1000" kern="1200" dirty="0">
              <a:solidFill>
                <a:srgbClr val="993300"/>
              </a:solidFill>
              <a:latin typeface="+mn-lt"/>
              <a:ea typeface="+mn-ea"/>
              <a:cs typeface="+mn-cs"/>
            </a:endParaRPr>
          </a:p>
        </p:txBody>
      </p:sp>
    </p:spTree>
    <p:extLst>
      <p:ext uri="{BB962C8B-B14F-4D97-AF65-F5344CB8AC3E}">
        <p14:creationId xmlns:p14="http://schemas.microsoft.com/office/powerpoint/2010/main" val="1912346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latin typeface="Arial" charset="0"/>
                <a:ea typeface="Arial" charset="0"/>
                <a:cs typeface="Arial" charset="0"/>
              </a:rPr>
              <a:t>Tree</a:t>
            </a:r>
            <a:endParaRPr lang="en-US" dirty="0">
              <a:latin typeface="Arial" charset="0"/>
              <a:ea typeface="Arial" charset="0"/>
              <a:cs typeface="Arial" charset="0"/>
            </a:endParaRPr>
          </a:p>
        </p:txBody>
      </p:sp>
      <p:sp>
        <p:nvSpPr>
          <p:cNvPr id="3" name="Content Placeholder 2"/>
          <p:cNvSpPr>
            <a:spLocks noGrp="1"/>
          </p:cNvSpPr>
          <p:nvPr>
            <p:ph idx="1"/>
          </p:nvPr>
        </p:nvSpPr>
        <p:spPr>
          <a:xfrm>
            <a:off x="457200" y="1752600"/>
            <a:ext cx="4754387" cy="4373563"/>
          </a:xfrm>
        </p:spPr>
        <p:txBody>
          <a:bodyPr>
            <a:normAutofit fontScale="92500" lnSpcReduction="10000"/>
          </a:bodyPr>
          <a:lstStyle/>
          <a:p>
            <a:r>
              <a:rPr lang="en-US" sz="1800" dirty="0" smtClean="0"/>
              <a:t>Hierarchical storage of elements with one exception: Root!</a:t>
            </a:r>
          </a:p>
          <a:p>
            <a:r>
              <a:rPr lang="en-US" sz="1800" dirty="0" smtClean="0"/>
              <a:t>Formally: </a:t>
            </a:r>
            <a:r>
              <a:rPr lang="en-US" sz="1800" i="1" dirty="0" smtClean="0"/>
              <a:t>T</a:t>
            </a:r>
            <a:r>
              <a:rPr lang="en-US" sz="1800" dirty="0" smtClean="0"/>
              <a:t> is a set of nodes storing elements such that the nodes have parent-child relationship that satisfies the following properties:</a:t>
            </a:r>
          </a:p>
          <a:p>
            <a:pPr lvl="1"/>
            <a:r>
              <a:rPr lang="en-US" sz="1600" dirty="0" smtClean="0"/>
              <a:t>If </a:t>
            </a:r>
            <a:r>
              <a:rPr lang="en-US" sz="1600" i="1" dirty="0" smtClean="0"/>
              <a:t>T</a:t>
            </a:r>
            <a:r>
              <a:rPr lang="en-US" sz="1600" dirty="0" smtClean="0"/>
              <a:t> is non-empty, it has a special node called root of T that has no parent.</a:t>
            </a:r>
          </a:p>
          <a:p>
            <a:pPr lvl="1"/>
            <a:r>
              <a:rPr lang="en-US" sz="1600" dirty="0" smtClean="0"/>
              <a:t>Each node </a:t>
            </a:r>
            <a:r>
              <a:rPr lang="en-US" sz="1600" i="1" dirty="0" smtClean="0"/>
              <a:t>v </a:t>
            </a:r>
            <a:r>
              <a:rPr lang="en-US" sz="1600" dirty="0" smtClean="0"/>
              <a:t>of </a:t>
            </a:r>
            <a:r>
              <a:rPr lang="en-US" sz="1600" i="1" dirty="0" smtClean="0"/>
              <a:t>T</a:t>
            </a:r>
            <a:r>
              <a:rPr lang="en-US" sz="1600" dirty="0" smtClean="0"/>
              <a:t> different from the root, has a unique parent node </a:t>
            </a:r>
            <a:r>
              <a:rPr lang="en-US" sz="1600" i="1" dirty="0" smtClean="0"/>
              <a:t>w</a:t>
            </a:r>
            <a:r>
              <a:rPr lang="en-US" sz="1600" dirty="0" smtClean="0"/>
              <a:t>, every node with parent </a:t>
            </a:r>
            <a:r>
              <a:rPr lang="en-US" sz="1600" i="1" dirty="0" smtClean="0"/>
              <a:t>w</a:t>
            </a:r>
            <a:r>
              <a:rPr lang="en-US" sz="1600" dirty="0" smtClean="0"/>
              <a:t> is a child of </a:t>
            </a:r>
            <a:r>
              <a:rPr lang="en-US" sz="1600" i="1" dirty="0" smtClean="0"/>
              <a:t>w</a:t>
            </a:r>
            <a:r>
              <a:rPr lang="en-US" sz="1600" dirty="0" smtClean="0"/>
              <a:t>. </a:t>
            </a:r>
          </a:p>
          <a:p>
            <a:r>
              <a:rPr lang="en-US" sz="1800" dirty="0" smtClean="0"/>
              <a:t>Empty tree: </a:t>
            </a:r>
            <a:r>
              <a:rPr lang="en-US" sz="1800" i="1" dirty="0" smtClean="0"/>
              <a:t>T</a:t>
            </a:r>
            <a:r>
              <a:rPr lang="en-US" sz="1800" dirty="0" smtClean="0"/>
              <a:t> does not have any nodes. Recursively, a tree </a:t>
            </a:r>
            <a:r>
              <a:rPr lang="en-US" sz="1800" i="1" dirty="0" smtClean="0"/>
              <a:t>T</a:t>
            </a:r>
            <a:r>
              <a:rPr lang="en-US" sz="1800" dirty="0" smtClean="0"/>
              <a:t> is either empty, or consists of a node </a:t>
            </a:r>
            <a:r>
              <a:rPr lang="en-US" sz="1800" i="1" dirty="0" smtClean="0"/>
              <a:t>r, </a:t>
            </a:r>
            <a:r>
              <a:rPr lang="en-US" sz="1800" dirty="0" smtClean="0"/>
              <a:t>called the root of </a:t>
            </a:r>
            <a:r>
              <a:rPr lang="en-US" sz="1800" i="1" dirty="0" smtClean="0"/>
              <a:t>T</a:t>
            </a:r>
            <a:r>
              <a:rPr lang="en-US" sz="1800" dirty="0" smtClean="0"/>
              <a:t> , and a (possibly empty) set of sub-trees whose roots are the children of </a:t>
            </a:r>
            <a:r>
              <a:rPr lang="en-US" sz="1800" i="1" dirty="0" smtClean="0"/>
              <a:t>r</a:t>
            </a:r>
            <a:r>
              <a:rPr lang="en-US" sz="1800" dirty="0" smtClean="0"/>
              <a:t>.</a:t>
            </a:r>
          </a:p>
          <a:p>
            <a:endParaRPr lang="en-US" dirty="0"/>
          </a:p>
        </p:txBody>
      </p:sp>
      <p:pic>
        <p:nvPicPr>
          <p:cNvPr id="4" name="Picture 3" descr="Screen Shot 2014-10-21 at 11.42.18 AM.png"/>
          <p:cNvPicPr>
            <a:picLocks noChangeAspect="1"/>
          </p:cNvPicPr>
          <p:nvPr/>
        </p:nvPicPr>
        <p:blipFill rotWithShape="1">
          <a:blip r:embed="rId3">
            <a:extLst>
              <a:ext uri="{28A0092B-C50C-407E-A947-70E740481C1C}">
                <a14:useLocalDpi xmlns:a14="http://schemas.microsoft.com/office/drawing/2010/main" val="0"/>
              </a:ext>
            </a:extLst>
          </a:blip>
          <a:srcRect l="46163" t="42065" r="38085" b="34418"/>
          <a:stretch/>
        </p:blipFill>
        <p:spPr>
          <a:xfrm>
            <a:off x="5211587" y="1752600"/>
            <a:ext cx="3605776" cy="3028073"/>
          </a:xfrm>
          <a:prstGeom prst="rect">
            <a:avLst/>
          </a:prstGeom>
        </p:spPr>
      </p:pic>
    </p:spTree>
    <p:extLst>
      <p:ext uri="{BB962C8B-B14F-4D97-AF65-F5344CB8AC3E}">
        <p14:creationId xmlns:p14="http://schemas.microsoft.com/office/powerpoint/2010/main" val="1524034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charset="0"/>
                <a:ea typeface="Arial" charset="0"/>
                <a:cs typeface="Arial" charset="0"/>
              </a:rPr>
              <a:t>Run this Example</a:t>
            </a:r>
            <a:endParaRPr lang="en-US" dirty="0">
              <a:latin typeface="Arial" charset="0"/>
              <a:ea typeface="Arial" charset="0"/>
              <a:cs typeface="Arial" charset="0"/>
            </a:endParaRPr>
          </a:p>
        </p:txBody>
      </p:sp>
      <p:sp>
        <p:nvSpPr>
          <p:cNvPr id="3" name="Content Placeholder 2"/>
          <p:cNvSpPr>
            <a:spLocks noGrp="1"/>
          </p:cNvSpPr>
          <p:nvPr>
            <p:ph idx="1"/>
          </p:nvPr>
        </p:nvSpPr>
        <p:spPr>
          <a:xfrm>
            <a:off x="0" y="1371600"/>
            <a:ext cx="9595104" cy="4373563"/>
          </a:xfrm>
        </p:spPr>
        <p:txBody>
          <a:bodyPr>
            <a:noAutofit/>
          </a:bodyPr>
          <a:lstStyle/>
          <a:p>
            <a:pPr marL="114300" indent="0">
              <a:spcBef>
                <a:spcPts val="0"/>
              </a:spcBef>
              <a:buNone/>
            </a:pPr>
            <a:r>
              <a:rPr lang="en-US" sz="1400" dirty="0"/>
              <a:t>import </a:t>
            </a:r>
            <a:r>
              <a:rPr lang="en-US" sz="1400" dirty="0" err="1"/>
              <a:t>java.util.Comparator</a:t>
            </a:r>
            <a:r>
              <a:rPr lang="en-US" sz="1400" dirty="0"/>
              <a:t>;</a:t>
            </a:r>
          </a:p>
          <a:p>
            <a:pPr marL="114300" indent="0">
              <a:spcBef>
                <a:spcPts val="0"/>
              </a:spcBef>
              <a:buNone/>
            </a:pPr>
            <a:r>
              <a:rPr lang="en-US" sz="1400" dirty="0" smtClean="0"/>
              <a:t>import </a:t>
            </a:r>
            <a:r>
              <a:rPr lang="en-US" sz="1400" dirty="0" err="1"/>
              <a:t>java.util.PriorityQueue</a:t>
            </a:r>
            <a:r>
              <a:rPr lang="en-US" sz="1400" dirty="0"/>
              <a:t>;</a:t>
            </a:r>
          </a:p>
          <a:p>
            <a:pPr marL="114300" indent="0">
              <a:spcBef>
                <a:spcPts val="0"/>
              </a:spcBef>
              <a:buNone/>
            </a:pPr>
            <a:r>
              <a:rPr lang="en-US" sz="1400" dirty="0"/>
              <a:t>import </a:t>
            </a:r>
            <a:r>
              <a:rPr lang="en-US" sz="1400" dirty="0" err="1"/>
              <a:t>java.util.Queue</a:t>
            </a:r>
            <a:r>
              <a:rPr lang="en-US" sz="1400" dirty="0"/>
              <a:t>;</a:t>
            </a:r>
          </a:p>
          <a:p>
            <a:pPr marL="114300" indent="0">
              <a:spcBef>
                <a:spcPts val="0"/>
              </a:spcBef>
              <a:buNone/>
            </a:pPr>
            <a:r>
              <a:rPr lang="en-US" sz="1400" dirty="0"/>
              <a:t>import </a:t>
            </a:r>
            <a:r>
              <a:rPr lang="en-US" sz="1400" dirty="0" err="1"/>
              <a:t>javax.swing.JOptionPane</a:t>
            </a:r>
            <a:r>
              <a:rPr lang="en-US" sz="1400" dirty="0" smtClean="0"/>
              <a:t>;</a:t>
            </a:r>
            <a:endParaRPr lang="en-US" sz="1400" dirty="0"/>
          </a:p>
          <a:p>
            <a:pPr marL="114300" indent="0">
              <a:spcBef>
                <a:spcPts val="0"/>
              </a:spcBef>
              <a:buNone/>
            </a:pPr>
            <a:endParaRPr lang="en-US" sz="1400" dirty="0" smtClean="0"/>
          </a:p>
          <a:p>
            <a:pPr marL="114300" indent="0">
              <a:spcBef>
                <a:spcPts val="0"/>
              </a:spcBef>
              <a:buNone/>
            </a:pPr>
            <a:r>
              <a:rPr lang="en-US" sz="1400" dirty="0" smtClean="0"/>
              <a:t>public </a:t>
            </a:r>
            <a:r>
              <a:rPr lang="en-US" sz="1400" dirty="0"/>
              <a:t>class </a:t>
            </a:r>
            <a:r>
              <a:rPr lang="en-US" sz="1400" dirty="0" err="1"/>
              <a:t>TestPQ</a:t>
            </a:r>
            <a:r>
              <a:rPr lang="en-US" sz="1400" dirty="0"/>
              <a:t> {</a:t>
            </a:r>
          </a:p>
          <a:p>
            <a:pPr marL="114300" indent="0">
              <a:spcBef>
                <a:spcPts val="0"/>
              </a:spcBef>
              <a:buNone/>
            </a:pPr>
            <a:r>
              <a:rPr lang="nb-NO" sz="1400" dirty="0"/>
              <a:t>//</a:t>
            </a:r>
            <a:r>
              <a:rPr lang="nb-NO" sz="1400" dirty="0" err="1"/>
              <a:t>add</a:t>
            </a:r>
            <a:r>
              <a:rPr lang="nb-NO" sz="1400" dirty="0"/>
              <a:t> </a:t>
            </a:r>
            <a:r>
              <a:rPr lang="nb-NO" sz="1400" dirty="0" smtClean="0"/>
              <a:t>30,10,20,1,8,0,5, </a:t>
            </a:r>
            <a:r>
              <a:rPr lang="nb-NO" sz="1400" dirty="0" err="1" smtClean="0"/>
              <a:t>then</a:t>
            </a:r>
            <a:r>
              <a:rPr lang="nb-NO" sz="1400" dirty="0" smtClean="0"/>
              <a:t> </a:t>
            </a:r>
            <a:r>
              <a:rPr lang="nb-NO" sz="1400" dirty="0" err="1" smtClean="0"/>
              <a:t>print</a:t>
            </a:r>
            <a:r>
              <a:rPr lang="nb-NO" sz="1400" dirty="0" smtClean="0"/>
              <a:t> </a:t>
            </a:r>
            <a:r>
              <a:rPr lang="nb-NO" sz="1400" dirty="0" err="1" smtClean="0"/>
              <a:t>the</a:t>
            </a:r>
            <a:r>
              <a:rPr lang="nb-NO" sz="1400" dirty="0" smtClean="0"/>
              <a:t> </a:t>
            </a:r>
            <a:r>
              <a:rPr lang="nb-NO" sz="1400" dirty="0" err="1" smtClean="0"/>
              <a:t>sorted</a:t>
            </a:r>
            <a:r>
              <a:rPr lang="nb-NO" sz="1400" dirty="0" smtClean="0"/>
              <a:t> list</a:t>
            </a:r>
            <a:endParaRPr lang="nb-NO" sz="1400" dirty="0"/>
          </a:p>
          <a:p>
            <a:pPr marL="114300" indent="0">
              <a:spcBef>
                <a:spcPts val="0"/>
              </a:spcBef>
              <a:buNone/>
            </a:pPr>
            <a:r>
              <a:rPr lang="nb-NO" sz="1400" dirty="0" err="1" smtClean="0"/>
              <a:t>public</a:t>
            </a:r>
            <a:r>
              <a:rPr lang="nb-NO" sz="1400" dirty="0" smtClean="0"/>
              <a:t> </a:t>
            </a:r>
            <a:r>
              <a:rPr lang="nb-NO" sz="1400" dirty="0" err="1"/>
              <a:t>static</a:t>
            </a:r>
            <a:r>
              <a:rPr lang="nb-NO" sz="1400" dirty="0"/>
              <a:t> </a:t>
            </a:r>
            <a:r>
              <a:rPr lang="nb-NO" sz="1400" dirty="0" err="1"/>
              <a:t>void</a:t>
            </a:r>
            <a:r>
              <a:rPr lang="nb-NO" sz="1400" dirty="0"/>
              <a:t> </a:t>
            </a:r>
            <a:r>
              <a:rPr lang="nb-NO" sz="1400" dirty="0" err="1"/>
              <a:t>main</a:t>
            </a:r>
            <a:r>
              <a:rPr lang="nb-NO" sz="1400" dirty="0"/>
              <a:t>(</a:t>
            </a:r>
            <a:r>
              <a:rPr lang="nb-NO" sz="1400" dirty="0" err="1"/>
              <a:t>String</a:t>
            </a:r>
            <a:r>
              <a:rPr lang="nb-NO" sz="1400" dirty="0"/>
              <a:t>[] </a:t>
            </a:r>
            <a:r>
              <a:rPr lang="nb-NO" sz="1400" dirty="0" err="1"/>
              <a:t>args</a:t>
            </a:r>
            <a:r>
              <a:rPr lang="nb-NO" sz="1400" dirty="0"/>
              <a:t>) {</a:t>
            </a:r>
          </a:p>
          <a:p>
            <a:pPr marL="114300" indent="0">
              <a:spcBef>
                <a:spcPts val="0"/>
              </a:spcBef>
              <a:buNone/>
            </a:pPr>
            <a:r>
              <a:rPr lang="nb-NO" sz="1400" dirty="0"/>
              <a:t>	</a:t>
            </a:r>
            <a:r>
              <a:rPr lang="nb-NO" sz="1400" dirty="0" err="1" smtClean="0"/>
              <a:t>Comparator</a:t>
            </a:r>
            <a:r>
              <a:rPr lang="nb-NO" sz="1400" dirty="0" smtClean="0"/>
              <a:t>&lt;</a:t>
            </a:r>
            <a:r>
              <a:rPr lang="nb-NO" sz="1400" dirty="0" err="1" smtClean="0"/>
              <a:t>Integer</a:t>
            </a:r>
            <a:r>
              <a:rPr lang="nb-NO" sz="1400" dirty="0"/>
              <a:t>&gt; </a:t>
            </a:r>
            <a:r>
              <a:rPr lang="nb-NO" sz="1400" dirty="0" err="1"/>
              <a:t>cmp</a:t>
            </a:r>
            <a:r>
              <a:rPr lang="nb-NO" sz="1400" dirty="0"/>
              <a:t> = </a:t>
            </a:r>
            <a:r>
              <a:rPr lang="nb-NO" sz="1400" dirty="0" err="1"/>
              <a:t>new</a:t>
            </a:r>
            <a:r>
              <a:rPr lang="nb-NO" sz="1400" dirty="0"/>
              <a:t> </a:t>
            </a:r>
            <a:r>
              <a:rPr lang="nb-NO" sz="1400" dirty="0" err="1"/>
              <a:t>IntComp</a:t>
            </a:r>
            <a:r>
              <a:rPr lang="nb-NO" sz="1400" dirty="0"/>
              <a:t>(); </a:t>
            </a:r>
          </a:p>
          <a:p>
            <a:pPr marL="114300" indent="0">
              <a:spcBef>
                <a:spcPts val="0"/>
              </a:spcBef>
              <a:buNone/>
            </a:pPr>
            <a:r>
              <a:rPr lang="nb-NO" sz="1400" dirty="0"/>
              <a:t>	</a:t>
            </a:r>
            <a:r>
              <a:rPr lang="nb-NO" sz="1400" dirty="0" smtClean="0"/>
              <a:t>Queue&lt;</a:t>
            </a:r>
            <a:r>
              <a:rPr lang="nb-NO" sz="1400" dirty="0" err="1" smtClean="0"/>
              <a:t>Integer</a:t>
            </a:r>
            <a:r>
              <a:rPr lang="nb-NO" sz="1400" dirty="0"/>
              <a:t>&gt; </a:t>
            </a:r>
            <a:r>
              <a:rPr lang="nb-NO" sz="1400" dirty="0" err="1"/>
              <a:t>pq</a:t>
            </a:r>
            <a:r>
              <a:rPr lang="nb-NO" sz="1400" dirty="0"/>
              <a:t>= </a:t>
            </a:r>
            <a:r>
              <a:rPr lang="nb-NO" sz="1400" dirty="0" err="1"/>
              <a:t>new</a:t>
            </a:r>
            <a:r>
              <a:rPr lang="nb-NO" sz="1400" dirty="0"/>
              <a:t> </a:t>
            </a:r>
            <a:r>
              <a:rPr lang="nb-NO" sz="1400" dirty="0" err="1"/>
              <a:t>PriorityQueue</a:t>
            </a:r>
            <a:r>
              <a:rPr lang="nb-NO" sz="1400" dirty="0"/>
              <a:t>&lt;</a:t>
            </a:r>
            <a:r>
              <a:rPr lang="nb-NO" sz="1400" dirty="0" err="1"/>
              <a:t>Integer</a:t>
            </a:r>
            <a:r>
              <a:rPr lang="nb-NO" sz="1400" dirty="0"/>
              <a:t>&gt;(10, </a:t>
            </a:r>
            <a:r>
              <a:rPr lang="nb-NO" sz="1400" dirty="0" err="1"/>
              <a:t>cmp</a:t>
            </a:r>
            <a:r>
              <a:rPr lang="nb-NO" sz="1400" dirty="0"/>
              <a:t>);</a:t>
            </a:r>
          </a:p>
          <a:p>
            <a:pPr marL="114300" indent="0">
              <a:spcBef>
                <a:spcPts val="0"/>
              </a:spcBef>
              <a:buNone/>
            </a:pPr>
            <a:r>
              <a:rPr lang="nb-NO" sz="1400" dirty="0"/>
              <a:t>	</a:t>
            </a:r>
            <a:r>
              <a:rPr lang="nb-NO" sz="1400" dirty="0" err="1" smtClean="0"/>
              <a:t>String</a:t>
            </a:r>
            <a:r>
              <a:rPr lang="nb-NO" sz="1400" dirty="0" smtClean="0"/>
              <a:t> </a:t>
            </a:r>
            <a:r>
              <a:rPr lang="nb-NO" sz="1400" dirty="0" err="1"/>
              <a:t>menu</a:t>
            </a:r>
            <a:r>
              <a:rPr lang="nb-NO" sz="1400" dirty="0"/>
              <a:t> = "1- </a:t>
            </a:r>
            <a:r>
              <a:rPr lang="nb-NO" sz="1400" dirty="0" err="1"/>
              <a:t>Add</a:t>
            </a:r>
            <a:r>
              <a:rPr lang="nb-NO" sz="1400" dirty="0"/>
              <a:t> \n2-Print \n3-Exit</a:t>
            </a:r>
            <a:r>
              <a:rPr lang="nb-NO" sz="1400" dirty="0" smtClean="0"/>
              <a:t>.”;</a:t>
            </a:r>
            <a:endParaRPr lang="nb-NO" sz="1400" dirty="0"/>
          </a:p>
          <a:p>
            <a:pPr marL="114300" indent="0">
              <a:spcBef>
                <a:spcPts val="0"/>
              </a:spcBef>
              <a:buNone/>
            </a:pPr>
            <a:r>
              <a:rPr lang="nb-NO" sz="1400" dirty="0"/>
              <a:t>	</a:t>
            </a:r>
            <a:r>
              <a:rPr lang="nb-NO" sz="1400" dirty="0" err="1" smtClean="0"/>
              <a:t>int</a:t>
            </a:r>
            <a:r>
              <a:rPr lang="nb-NO" sz="1400" dirty="0" smtClean="0"/>
              <a:t> </a:t>
            </a:r>
            <a:r>
              <a:rPr lang="nb-NO" sz="1400" dirty="0" err="1"/>
              <a:t>option</a:t>
            </a:r>
            <a:r>
              <a:rPr lang="nb-NO" sz="1400" dirty="0"/>
              <a:t> =0;</a:t>
            </a:r>
          </a:p>
          <a:p>
            <a:pPr marL="114300" indent="0">
              <a:spcBef>
                <a:spcPts val="0"/>
              </a:spcBef>
              <a:buNone/>
            </a:pPr>
            <a:r>
              <a:rPr lang="nb-NO" sz="1400" dirty="0"/>
              <a:t>	</a:t>
            </a:r>
            <a:r>
              <a:rPr lang="nb-NO" sz="1400" dirty="0" smtClean="0"/>
              <a:t>do{ </a:t>
            </a:r>
            <a:r>
              <a:rPr lang="nb-NO" sz="1400" dirty="0" err="1" smtClean="0"/>
              <a:t>option</a:t>
            </a:r>
            <a:r>
              <a:rPr lang="nb-NO" sz="1400" dirty="0" smtClean="0"/>
              <a:t> </a:t>
            </a:r>
            <a:r>
              <a:rPr lang="nb-NO" sz="1400" dirty="0"/>
              <a:t>= </a:t>
            </a:r>
            <a:r>
              <a:rPr lang="nb-NO" sz="1400" dirty="0" err="1"/>
              <a:t>Integer.</a:t>
            </a:r>
            <a:r>
              <a:rPr lang="nb-NO" sz="1400" i="1" dirty="0" err="1"/>
              <a:t>parseInt</a:t>
            </a:r>
            <a:r>
              <a:rPr lang="nb-NO" sz="1400" i="1" dirty="0"/>
              <a:t>(</a:t>
            </a:r>
            <a:r>
              <a:rPr lang="nb-NO" sz="1400" i="1" dirty="0" err="1"/>
              <a:t>JOptionPane.showInputDialog</a:t>
            </a:r>
            <a:r>
              <a:rPr lang="nb-NO" sz="1400" i="1" dirty="0"/>
              <a:t>(</a:t>
            </a:r>
            <a:r>
              <a:rPr lang="nb-NO" sz="1400" i="1" dirty="0" err="1"/>
              <a:t>menu</a:t>
            </a:r>
            <a:r>
              <a:rPr lang="nb-NO" sz="1400" i="1" dirty="0"/>
              <a:t>));</a:t>
            </a:r>
          </a:p>
          <a:p>
            <a:pPr marL="114300" indent="0">
              <a:spcBef>
                <a:spcPts val="0"/>
              </a:spcBef>
              <a:buNone/>
            </a:pPr>
            <a:r>
              <a:rPr lang="nb-NO" sz="1400" dirty="0"/>
              <a:t>	</a:t>
            </a:r>
            <a:r>
              <a:rPr lang="nb-NO" sz="1400" dirty="0" smtClean="0"/>
              <a:t>      </a:t>
            </a:r>
            <a:r>
              <a:rPr lang="nb-NO" sz="1400" dirty="0" err="1" smtClean="0"/>
              <a:t>switch</a:t>
            </a:r>
            <a:r>
              <a:rPr lang="nb-NO" sz="1400" dirty="0" smtClean="0"/>
              <a:t>(</a:t>
            </a:r>
            <a:r>
              <a:rPr lang="nb-NO" sz="1400" dirty="0" err="1" smtClean="0"/>
              <a:t>option</a:t>
            </a:r>
            <a:r>
              <a:rPr lang="nb-NO" sz="1400" dirty="0"/>
              <a:t>)</a:t>
            </a:r>
            <a:r>
              <a:rPr lang="nb-NO" sz="1400" dirty="0" smtClean="0"/>
              <a:t>{     </a:t>
            </a:r>
            <a:r>
              <a:rPr lang="en-US" sz="1400" dirty="0" smtClean="0"/>
              <a:t>case </a:t>
            </a:r>
            <a:r>
              <a:rPr lang="en-US" sz="1400" dirty="0"/>
              <a:t>1: </a:t>
            </a:r>
            <a:r>
              <a:rPr lang="en-US" sz="1400" dirty="0" smtClean="0"/>
              <a:t>  /</a:t>
            </a:r>
            <a:r>
              <a:rPr lang="en-US" sz="1400" dirty="0"/>
              <a:t>/Add:</a:t>
            </a:r>
          </a:p>
          <a:p>
            <a:pPr marL="114300" indent="0">
              <a:spcBef>
                <a:spcPts val="0"/>
              </a:spcBef>
              <a:buNone/>
            </a:pPr>
            <a:r>
              <a:rPr lang="en-US" sz="1400" dirty="0"/>
              <a:t>	</a:t>
            </a:r>
            <a:r>
              <a:rPr lang="en-US" sz="1400" dirty="0" smtClean="0"/>
              <a:t>	</a:t>
            </a:r>
            <a:r>
              <a:rPr lang="en-US" sz="1400" dirty="0"/>
              <a:t>	Integer in = </a:t>
            </a:r>
            <a:r>
              <a:rPr lang="en-US" sz="1400" dirty="0" err="1" smtClean="0"/>
              <a:t>Integer.</a:t>
            </a:r>
            <a:r>
              <a:rPr lang="en-US" sz="1400" i="1" dirty="0" err="1" smtClean="0"/>
              <a:t>parseInt</a:t>
            </a:r>
            <a:r>
              <a:rPr lang="en-US" sz="1400" i="1" dirty="0" smtClean="0"/>
              <a:t>(</a:t>
            </a:r>
            <a:r>
              <a:rPr lang="en-US" sz="1400" i="1" dirty="0" err="1" smtClean="0"/>
              <a:t>JOptionPane.showInputDialog</a:t>
            </a:r>
            <a:r>
              <a:rPr lang="en-US" sz="1400" i="1" dirty="0" smtClean="0"/>
              <a:t>("</a:t>
            </a:r>
            <a:r>
              <a:rPr lang="en-US" sz="1400" i="1" dirty="0"/>
              <a:t>Enter an </a:t>
            </a:r>
            <a:r>
              <a:rPr lang="en-US" sz="1400" i="1" dirty="0" smtClean="0"/>
              <a:t>integer” +</a:t>
            </a:r>
          </a:p>
          <a:p>
            <a:pPr marL="114300" indent="0">
              <a:spcBef>
                <a:spcPts val="0"/>
              </a:spcBef>
              <a:buNone/>
            </a:pPr>
            <a:r>
              <a:rPr lang="en-US" sz="1400" i="1" dirty="0"/>
              <a:t> </a:t>
            </a:r>
            <a:r>
              <a:rPr lang="en-US" sz="1400" i="1" dirty="0" smtClean="0"/>
              <a:t>                                                                         “value</a:t>
            </a:r>
            <a:r>
              <a:rPr lang="en-US" sz="1400" i="1" dirty="0"/>
              <a:t>"));</a:t>
            </a:r>
          </a:p>
          <a:p>
            <a:pPr marL="114300" indent="0">
              <a:spcBef>
                <a:spcPts val="0"/>
              </a:spcBef>
              <a:buNone/>
            </a:pPr>
            <a:r>
              <a:rPr lang="nb-NO" sz="1400" dirty="0"/>
              <a:t> </a:t>
            </a:r>
            <a:r>
              <a:rPr lang="nb-NO" sz="1400" dirty="0" smtClean="0"/>
              <a:t> </a:t>
            </a:r>
            <a:r>
              <a:rPr lang="nb-NO" sz="1400" dirty="0"/>
              <a:t>			</a:t>
            </a:r>
            <a:r>
              <a:rPr lang="nb-NO" sz="1400" dirty="0" err="1"/>
              <a:t>pq.add</a:t>
            </a:r>
            <a:r>
              <a:rPr lang="nb-NO" sz="1400" dirty="0"/>
              <a:t>(in)</a:t>
            </a:r>
            <a:r>
              <a:rPr lang="nb-NO" sz="1400" dirty="0" smtClean="0"/>
              <a:t>;   </a:t>
            </a:r>
          </a:p>
          <a:p>
            <a:pPr marL="114300" indent="0">
              <a:spcBef>
                <a:spcPts val="0"/>
              </a:spcBef>
              <a:buNone/>
            </a:pPr>
            <a:r>
              <a:rPr lang="nb-NO" sz="1400" dirty="0"/>
              <a:t> </a:t>
            </a:r>
            <a:r>
              <a:rPr lang="nb-NO" sz="1400" dirty="0" smtClean="0"/>
              <a:t>			break</a:t>
            </a:r>
            <a:r>
              <a:rPr lang="nb-NO" sz="1400" dirty="0"/>
              <a:t>;</a:t>
            </a:r>
          </a:p>
          <a:p>
            <a:pPr marL="114300" indent="0">
              <a:spcBef>
                <a:spcPts val="0"/>
              </a:spcBef>
              <a:buNone/>
            </a:pPr>
            <a:r>
              <a:rPr lang="en-US" sz="1400" dirty="0" smtClean="0"/>
              <a:t>          </a:t>
            </a:r>
            <a:r>
              <a:rPr lang="en-US" sz="1400" dirty="0"/>
              <a:t>		</a:t>
            </a:r>
            <a:r>
              <a:rPr lang="en-US" sz="1400" dirty="0" smtClean="0"/>
              <a:t>             case </a:t>
            </a:r>
            <a:r>
              <a:rPr lang="en-US" sz="1400" dirty="0"/>
              <a:t>2: </a:t>
            </a:r>
            <a:r>
              <a:rPr lang="en-US" sz="1400" dirty="0" smtClean="0"/>
              <a:t> /</a:t>
            </a:r>
            <a:r>
              <a:rPr lang="en-US" sz="1400" dirty="0"/>
              <a:t>/Print:</a:t>
            </a:r>
          </a:p>
          <a:p>
            <a:pPr marL="114300" indent="0">
              <a:spcBef>
                <a:spcPts val="0"/>
              </a:spcBef>
              <a:buNone/>
            </a:pPr>
            <a:r>
              <a:rPr lang="pt-BR" sz="1400" dirty="0"/>
              <a:t>			</a:t>
            </a:r>
            <a:r>
              <a:rPr lang="pt-BR" sz="1400" dirty="0" err="1" smtClean="0"/>
              <a:t>String</a:t>
            </a:r>
            <a:r>
              <a:rPr lang="pt-BR" sz="1400" dirty="0" smtClean="0"/>
              <a:t> </a:t>
            </a:r>
            <a:r>
              <a:rPr lang="pt-BR" sz="1400" dirty="0"/>
              <a:t>out= "";</a:t>
            </a:r>
          </a:p>
          <a:p>
            <a:pPr marL="114300" indent="0">
              <a:spcBef>
                <a:spcPts val="0"/>
              </a:spcBef>
              <a:buNone/>
            </a:pPr>
            <a:r>
              <a:rPr lang="pt-BR" sz="1400" dirty="0"/>
              <a:t>			</a:t>
            </a:r>
            <a:r>
              <a:rPr lang="pt-BR" sz="1400" dirty="0" err="1" smtClean="0"/>
              <a:t>while</a:t>
            </a:r>
            <a:r>
              <a:rPr lang="pt-BR" sz="1400" dirty="0"/>
              <a:t>(!</a:t>
            </a:r>
            <a:r>
              <a:rPr lang="pt-BR" sz="1400" dirty="0" err="1"/>
              <a:t>pq.isEmpty</a:t>
            </a:r>
            <a:r>
              <a:rPr lang="pt-BR" sz="1400" dirty="0" smtClean="0"/>
              <a:t>())  </a:t>
            </a:r>
            <a:r>
              <a:rPr lang="en-US" sz="1400" dirty="0" smtClean="0"/>
              <a:t>out</a:t>
            </a:r>
            <a:r>
              <a:rPr lang="en-US" sz="1400" dirty="0"/>
              <a:t>+=</a:t>
            </a:r>
            <a:r>
              <a:rPr lang="en-US" sz="1400" dirty="0" err="1"/>
              <a:t>pq.remove</a:t>
            </a:r>
            <a:r>
              <a:rPr lang="en-US" sz="1400" dirty="0"/>
              <a:t>() + ","; </a:t>
            </a:r>
          </a:p>
          <a:p>
            <a:pPr marL="114300" indent="0">
              <a:spcBef>
                <a:spcPts val="0"/>
              </a:spcBef>
              <a:buNone/>
            </a:pPr>
            <a:r>
              <a:rPr lang="en-US" sz="1400" dirty="0"/>
              <a:t>			</a:t>
            </a:r>
            <a:r>
              <a:rPr lang="en-US" sz="1400" dirty="0" err="1" smtClean="0"/>
              <a:t>JOptionPane.</a:t>
            </a:r>
            <a:r>
              <a:rPr lang="en-US" sz="1400" i="1" dirty="0" err="1" smtClean="0"/>
              <a:t>showMessageDialog</a:t>
            </a:r>
            <a:r>
              <a:rPr lang="en-US" sz="1400" i="1" dirty="0" smtClean="0"/>
              <a:t>(null</a:t>
            </a:r>
            <a:r>
              <a:rPr lang="en-US" sz="1400" i="1" dirty="0"/>
              <a:t>, out)</a:t>
            </a:r>
            <a:r>
              <a:rPr lang="en-US" sz="1400" i="1" dirty="0" smtClean="0"/>
              <a:t>;  </a:t>
            </a:r>
            <a:r>
              <a:rPr lang="en-US" sz="1400" dirty="0" smtClean="0"/>
              <a:t>break</a:t>
            </a:r>
            <a:r>
              <a:rPr lang="en-US" sz="1400" dirty="0"/>
              <a:t>;</a:t>
            </a:r>
          </a:p>
          <a:p>
            <a:pPr marL="114300" indent="0">
              <a:spcBef>
                <a:spcPts val="0"/>
              </a:spcBef>
              <a:buNone/>
            </a:pPr>
            <a:r>
              <a:rPr lang="en-US" sz="1400" dirty="0"/>
              <a:t>		 </a:t>
            </a:r>
            <a:r>
              <a:rPr lang="en-US" sz="1400" dirty="0" smtClean="0"/>
              <a:t>            case </a:t>
            </a:r>
            <a:r>
              <a:rPr lang="en-US" sz="1400" dirty="0"/>
              <a:t>3</a:t>
            </a:r>
            <a:r>
              <a:rPr lang="en-US" sz="1400" dirty="0" smtClean="0"/>
              <a:t>:    </a:t>
            </a:r>
            <a:r>
              <a:rPr lang="en-US" sz="1400" dirty="0" err="1" smtClean="0"/>
              <a:t>System.</a:t>
            </a:r>
            <a:r>
              <a:rPr lang="en-US" sz="1400" i="1" dirty="0" err="1" smtClean="0"/>
              <a:t>exit</a:t>
            </a:r>
            <a:r>
              <a:rPr lang="en-US" sz="1400" i="1" dirty="0"/>
              <a:t>(0);</a:t>
            </a:r>
          </a:p>
          <a:p>
            <a:pPr marL="114300" indent="0">
              <a:spcBef>
                <a:spcPts val="0"/>
              </a:spcBef>
              <a:buNone/>
            </a:pPr>
            <a:r>
              <a:rPr lang="en-US" sz="1400" dirty="0"/>
              <a:t>	</a:t>
            </a:r>
            <a:r>
              <a:rPr lang="en-US" sz="1400" dirty="0" smtClean="0"/>
              <a:t>}}</a:t>
            </a:r>
            <a:r>
              <a:rPr lang="en-US" sz="1400" dirty="0"/>
              <a:t>while (option!=3);</a:t>
            </a:r>
          </a:p>
          <a:p>
            <a:pPr marL="114300" indent="0">
              <a:spcBef>
                <a:spcPts val="0"/>
              </a:spcBef>
              <a:buNone/>
            </a:pPr>
            <a:r>
              <a:rPr lang="en-US" sz="1400" dirty="0"/>
              <a:t>	</a:t>
            </a:r>
            <a:r>
              <a:rPr lang="en-US" sz="1400" dirty="0" smtClean="0"/>
              <a:t>}}</a:t>
            </a:r>
            <a:endParaRPr lang="en-US" sz="1400" dirty="0"/>
          </a:p>
          <a:p>
            <a:pPr marL="114300" indent="0">
              <a:spcBef>
                <a:spcPts val="0"/>
              </a:spcBef>
              <a:buNone/>
            </a:pPr>
            <a:endParaRPr lang="en-US" sz="1400" dirty="0"/>
          </a:p>
        </p:txBody>
      </p:sp>
    </p:spTree>
    <p:extLst>
      <p:ext uri="{BB962C8B-B14F-4D97-AF65-F5344CB8AC3E}">
        <p14:creationId xmlns:p14="http://schemas.microsoft.com/office/powerpoint/2010/main" val="115113505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charset="0"/>
                <a:ea typeface="Arial" charset="0"/>
                <a:cs typeface="Arial" charset="0"/>
              </a:rPr>
              <a:t>PQ Operations</a:t>
            </a:r>
            <a:endParaRPr lang="en-US" dirty="0">
              <a:latin typeface="Arial" charset="0"/>
              <a:ea typeface="Arial" charset="0"/>
              <a:cs typeface="Arial" charset="0"/>
            </a:endParaRPr>
          </a:p>
        </p:txBody>
      </p:sp>
      <p:sp>
        <p:nvSpPr>
          <p:cNvPr id="3" name="Content Placeholder 2"/>
          <p:cNvSpPr>
            <a:spLocks noGrp="1"/>
          </p:cNvSpPr>
          <p:nvPr>
            <p:ph idx="1"/>
          </p:nvPr>
        </p:nvSpPr>
        <p:spPr/>
        <p:txBody>
          <a:bodyPr>
            <a:normAutofit fontScale="92500" lnSpcReduction="20000"/>
          </a:bodyPr>
          <a:lstStyle/>
          <a:p>
            <a:r>
              <a:rPr lang="en-US" b="1" i="1" dirty="0"/>
              <a:t>i</a:t>
            </a:r>
            <a:r>
              <a:rPr lang="en-US" b="1" i="1" dirty="0" smtClean="0"/>
              <a:t>nsert(</a:t>
            </a:r>
            <a:r>
              <a:rPr lang="en-US" b="1" i="1" dirty="0" err="1" smtClean="0"/>
              <a:t>k,v</a:t>
            </a:r>
            <a:r>
              <a:rPr lang="en-US" b="1" i="1" dirty="0" smtClean="0"/>
              <a:t>)</a:t>
            </a:r>
            <a:r>
              <a:rPr lang="en-US" dirty="0" smtClean="0"/>
              <a:t>: creates an entry with key </a:t>
            </a:r>
            <a:r>
              <a:rPr lang="en-US" i="1" dirty="0" smtClean="0"/>
              <a:t>k</a:t>
            </a:r>
            <a:r>
              <a:rPr lang="en-US" dirty="0" smtClean="0"/>
              <a:t> and value </a:t>
            </a:r>
            <a:r>
              <a:rPr lang="en-US" i="1" dirty="0" smtClean="0"/>
              <a:t>v</a:t>
            </a:r>
            <a:r>
              <a:rPr lang="en-US" dirty="0"/>
              <a:t> </a:t>
            </a:r>
            <a:r>
              <a:rPr lang="en-US" dirty="0" smtClean="0"/>
              <a:t>in the PQ.</a:t>
            </a:r>
          </a:p>
          <a:p>
            <a:r>
              <a:rPr lang="en-US" b="1" i="1" dirty="0" smtClean="0"/>
              <a:t>min()</a:t>
            </a:r>
            <a:r>
              <a:rPr lang="en-US" dirty="0" smtClean="0"/>
              <a:t>: returns (but does not remove) a PQ entry (</a:t>
            </a:r>
            <a:r>
              <a:rPr lang="en-US" dirty="0" err="1" smtClean="0"/>
              <a:t>k,v</a:t>
            </a:r>
            <a:r>
              <a:rPr lang="en-US" dirty="0" smtClean="0"/>
              <a:t>) having minimal key; returns null if the PQ is empty. </a:t>
            </a:r>
          </a:p>
          <a:p>
            <a:r>
              <a:rPr lang="en-US" b="1" i="1" dirty="0" err="1" smtClean="0"/>
              <a:t>removeMin</a:t>
            </a:r>
            <a:r>
              <a:rPr lang="en-US" b="1" i="1" dirty="0" smtClean="0"/>
              <a:t>()</a:t>
            </a:r>
            <a:r>
              <a:rPr lang="en-US" dirty="0" smtClean="0"/>
              <a:t>: removes and returns an entry (</a:t>
            </a:r>
            <a:r>
              <a:rPr lang="en-US" dirty="0" err="1" smtClean="0"/>
              <a:t>k,v</a:t>
            </a:r>
            <a:r>
              <a:rPr lang="en-US" dirty="0" smtClean="0"/>
              <a:t>) having minimal key from the PQ; returns null if the PQ is empty.</a:t>
            </a:r>
          </a:p>
          <a:p>
            <a:r>
              <a:rPr lang="en-US" b="1" i="1" dirty="0" smtClean="0"/>
              <a:t>size()</a:t>
            </a:r>
            <a:r>
              <a:rPr lang="en-US" dirty="0" smtClean="0"/>
              <a:t>: returns the number of entries in the PQ. </a:t>
            </a:r>
          </a:p>
          <a:p>
            <a:r>
              <a:rPr lang="en-US" b="1" i="1" dirty="0" err="1" smtClean="0"/>
              <a:t>isEmpty</a:t>
            </a:r>
            <a:r>
              <a:rPr lang="en-US" b="1" i="1" dirty="0" smtClean="0"/>
              <a:t>()</a:t>
            </a:r>
            <a:r>
              <a:rPr lang="en-US" dirty="0" smtClean="0"/>
              <a:t>: returns a </a:t>
            </a:r>
            <a:r>
              <a:rPr lang="en-US" dirty="0" err="1" smtClean="0"/>
              <a:t>boolean</a:t>
            </a:r>
            <a:r>
              <a:rPr lang="en-US" dirty="0" smtClean="0"/>
              <a:t> indicating whether the PQ is empty.</a:t>
            </a:r>
            <a:endParaRPr lang="en-US" dirty="0"/>
          </a:p>
        </p:txBody>
      </p:sp>
    </p:spTree>
    <p:extLst>
      <p:ext uri="{BB962C8B-B14F-4D97-AF65-F5344CB8AC3E}">
        <p14:creationId xmlns:p14="http://schemas.microsoft.com/office/powerpoint/2010/main" val="44674398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charset="0"/>
                <a:ea typeface="Arial" charset="0"/>
                <a:cs typeface="Arial" charset="0"/>
              </a:rPr>
              <a:t>Example 9.1</a:t>
            </a:r>
            <a:endParaRPr lang="en-US" dirty="0">
              <a:latin typeface="Arial" charset="0"/>
              <a:ea typeface="Arial" charset="0"/>
              <a:cs typeface="Arial" charset="0"/>
            </a:endParaRPr>
          </a:p>
        </p:txBody>
      </p:sp>
      <p:sp>
        <p:nvSpPr>
          <p:cNvPr id="3" name="Content Placeholder 2"/>
          <p:cNvSpPr>
            <a:spLocks noGrp="1"/>
          </p:cNvSpPr>
          <p:nvPr>
            <p:ph idx="1"/>
          </p:nvPr>
        </p:nvSpPr>
        <p:spPr/>
        <p:txBody>
          <a:bodyPr>
            <a:normAutofit/>
          </a:bodyPr>
          <a:lstStyle/>
          <a:p>
            <a:r>
              <a:rPr lang="en-US" sz="2000" dirty="0" smtClean="0"/>
              <a:t>Assume a PQ is initially empty. Describe the changes given the following table.</a:t>
            </a:r>
            <a:endParaRPr lang="en-US" sz="2000" dirty="0"/>
          </a:p>
        </p:txBody>
      </p:sp>
      <p:pic>
        <p:nvPicPr>
          <p:cNvPr id="4" name="Picture 3" descr="Screen Shot 2014-10-28 at 11.37.07 AM.png"/>
          <p:cNvPicPr>
            <a:picLocks noChangeAspect="1"/>
          </p:cNvPicPr>
          <p:nvPr/>
        </p:nvPicPr>
        <p:blipFill rotWithShape="1">
          <a:blip r:embed="rId2">
            <a:extLst>
              <a:ext uri="{28A0092B-C50C-407E-A947-70E740481C1C}">
                <a14:useLocalDpi xmlns:a14="http://schemas.microsoft.com/office/drawing/2010/main" val="0"/>
              </a:ext>
            </a:extLst>
          </a:blip>
          <a:srcRect l="47288" t="36106" r="26314" b="34304"/>
          <a:stretch/>
        </p:blipFill>
        <p:spPr>
          <a:xfrm>
            <a:off x="1553298" y="2487615"/>
            <a:ext cx="6381122" cy="402326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2329236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Grp="1" noChangeArrowheads="1"/>
          </p:cNvSpPr>
          <p:nvPr>
            <p:ph type="title"/>
          </p:nvPr>
        </p:nvSpPr>
        <p:spPr>
          <a:xfrm>
            <a:off x="457200" y="-152400"/>
            <a:ext cx="8429625" cy="1143000"/>
          </a:xfrm>
        </p:spPr>
        <p:txBody>
          <a:bodyPr>
            <a:normAutofit fontScale="90000"/>
          </a:bodyPr>
          <a:lstStyle/>
          <a:p>
            <a:pPr algn="l" eaLnBrk="1" hangingPunct="1"/>
            <a:r>
              <a:rPr lang="en-US" dirty="0" smtClean="0">
                <a:latin typeface="Arial" charset="0"/>
                <a:ea typeface="Arial" charset="0"/>
                <a:cs typeface="Arial" charset="0"/>
              </a:rPr>
              <a:t>Sequence-based Priority Queue</a:t>
            </a:r>
          </a:p>
        </p:txBody>
      </p:sp>
      <p:sp>
        <p:nvSpPr>
          <p:cNvPr id="12293" name="Rectangle 3" descr="Rectangle: Click to edit Master text styles&#10;Second level&#10;Third level&#10;Fourth level&#10;Fifth level"/>
          <p:cNvSpPr>
            <a:spLocks noGrp="1" noChangeArrowheads="1"/>
          </p:cNvSpPr>
          <p:nvPr>
            <p:ph type="body" sz="half" idx="1"/>
          </p:nvPr>
        </p:nvSpPr>
        <p:spPr>
          <a:xfrm>
            <a:off x="381000" y="1219200"/>
            <a:ext cx="4267200" cy="5410200"/>
          </a:xfrm>
        </p:spPr>
        <p:txBody>
          <a:bodyPr>
            <a:normAutofit fontScale="92500" lnSpcReduction="10000"/>
          </a:bodyPr>
          <a:lstStyle/>
          <a:p>
            <a:pPr eaLnBrk="1" hangingPunct="1">
              <a:buClr>
                <a:schemeClr val="bg1"/>
              </a:buClr>
            </a:pPr>
            <a:r>
              <a:rPr lang="en-US" sz="2200" dirty="0" smtClean="0"/>
              <a:t>Implementation with an unsorted list</a:t>
            </a:r>
          </a:p>
          <a:p>
            <a:pPr eaLnBrk="1" hangingPunct="1">
              <a:buFont typeface="Wingdings" pitchFamily="2" charset="2"/>
              <a:buNone/>
            </a:pPr>
            <a:endParaRPr lang="en-US" sz="2200" dirty="0" smtClean="0"/>
          </a:p>
          <a:p>
            <a:pPr eaLnBrk="1" hangingPunct="1">
              <a:buClr>
                <a:schemeClr val="bg1"/>
              </a:buClr>
            </a:pPr>
            <a:endParaRPr lang="en-US" sz="2200" dirty="0" smtClean="0"/>
          </a:p>
          <a:p>
            <a:pPr eaLnBrk="1" hangingPunct="1">
              <a:buClr>
                <a:schemeClr val="bg1"/>
              </a:buClr>
            </a:pPr>
            <a:endParaRPr lang="en-US" sz="2200" dirty="0" smtClean="0"/>
          </a:p>
          <a:p>
            <a:pPr eaLnBrk="1" hangingPunct="1">
              <a:buClr>
                <a:schemeClr val="bg1"/>
              </a:buClr>
            </a:pPr>
            <a:r>
              <a:rPr lang="en-US" sz="2200" dirty="0" smtClean="0"/>
              <a:t>Performance:</a:t>
            </a:r>
          </a:p>
          <a:p>
            <a:pPr lvl="1" eaLnBrk="1" hangingPunct="1">
              <a:buClr>
                <a:schemeClr val="bg1"/>
              </a:buClr>
            </a:pPr>
            <a:r>
              <a:rPr lang="en-US" sz="2200" b="1" dirty="0" smtClean="0">
                <a:solidFill>
                  <a:schemeClr val="tx2"/>
                </a:solidFill>
              </a:rPr>
              <a:t>insert</a:t>
            </a:r>
            <a:r>
              <a:rPr lang="en-US" sz="2200" dirty="0" smtClean="0"/>
              <a:t> takes </a:t>
            </a:r>
            <a:r>
              <a:rPr lang="en-US" sz="2200" b="1" i="1" dirty="0" smtClean="0"/>
              <a:t>O</a:t>
            </a:r>
            <a:r>
              <a:rPr lang="en-US" sz="2200" dirty="0" smtClean="0"/>
              <a:t>(1) time since we can insert the item at the beginning or end of the sequence.</a:t>
            </a:r>
          </a:p>
          <a:p>
            <a:pPr lvl="1" eaLnBrk="1" hangingPunct="1">
              <a:buClr>
                <a:schemeClr val="bg1"/>
              </a:buClr>
            </a:pPr>
            <a:r>
              <a:rPr lang="en-US" sz="2200" b="1" dirty="0" err="1" smtClean="0">
                <a:solidFill>
                  <a:schemeClr val="tx2"/>
                </a:solidFill>
              </a:rPr>
              <a:t>removeMin</a:t>
            </a:r>
            <a:r>
              <a:rPr lang="en-US" sz="2200" dirty="0" smtClean="0">
                <a:solidFill>
                  <a:schemeClr val="tx2"/>
                </a:solidFill>
              </a:rPr>
              <a:t> </a:t>
            </a:r>
            <a:r>
              <a:rPr lang="en-US" sz="2200" dirty="0" smtClean="0"/>
              <a:t>and </a:t>
            </a:r>
            <a:r>
              <a:rPr lang="en-US" sz="2200" b="1" dirty="0" smtClean="0">
                <a:solidFill>
                  <a:schemeClr val="tx2"/>
                </a:solidFill>
              </a:rPr>
              <a:t>min</a:t>
            </a:r>
            <a:r>
              <a:rPr lang="en-US" sz="2200" dirty="0" smtClean="0"/>
              <a:t> take </a:t>
            </a:r>
            <a:r>
              <a:rPr lang="en-US" sz="2200" b="1" i="1" dirty="0" smtClean="0"/>
              <a:t>O</a:t>
            </a:r>
            <a:r>
              <a:rPr lang="en-US" sz="2200" dirty="0" smtClean="0"/>
              <a:t>(</a:t>
            </a:r>
            <a:r>
              <a:rPr lang="en-US" sz="2200" b="1" i="1" dirty="0" smtClean="0"/>
              <a:t>n</a:t>
            </a:r>
            <a:r>
              <a:rPr lang="en-US" sz="2200" dirty="0" smtClean="0"/>
              <a:t>) time since we have to traverse the entire sequence to find the smallest key. </a:t>
            </a:r>
          </a:p>
        </p:txBody>
      </p:sp>
      <p:sp>
        <p:nvSpPr>
          <p:cNvPr id="12294" name="Rectangle 4" descr="Rectangle: Click to edit Master text styles&#10;Second level&#10;Third level&#10;Fourth level&#10;Fifth level"/>
          <p:cNvSpPr>
            <a:spLocks noGrp="1" noChangeArrowheads="1"/>
          </p:cNvSpPr>
          <p:nvPr>
            <p:ph type="body" sz="half" idx="2"/>
          </p:nvPr>
        </p:nvSpPr>
        <p:spPr>
          <a:xfrm>
            <a:off x="4800600" y="1219201"/>
            <a:ext cx="4191000" cy="4876800"/>
          </a:xfrm>
        </p:spPr>
        <p:txBody>
          <a:bodyPr>
            <a:normAutofit fontScale="92500" lnSpcReduction="20000"/>
          </a:bodyPr>
          <a:lstStyle/>
          <a:p>
            <a:pPr eaLnBrk="1" hangingPunct="1">
              <a:buClr>
                <a:schemeClr val="bg1"/>
              </a:buClr>
            </a:pPr>
            <a:r>
              <a:rPr lang="en-US" sz="2200" dirty="0" smtClean="0"/>
              <a:t>Implementation with a sorted list</a:t>
            </a:r>
          </a:p>
          <a:p>
            <a:pPr eaLnBrk="1" hangingPunct="1">
              <a:buFont typeface="Wingdings" pitchFamily="2" charset="2"/>
              <a:buNone/>
            </a:pPr>
            <a:endParaRPr lang="en-US" sz="2200" dirty="0" smtClean="0"/>
          </a:p>
          <a:p>
            <a:pPr eaLnBrk="1" hangingPunct="1">
              <a:buClr>
                <a:schemeClr val="bg1"/>
              </a:buClr>
            </a:pPr>
            <a:endParaRPr lang="en-US" sz="2200" dirty="0" smtClean="0"/>
          </a:p>
          <a:p>
            <a:pPr eaLnBrk="1" hangingPunct="1">
              <a:buClr>
                <a:schemeClr val="bg1"/>
              </a:buClr>
            </a:pPr>
            <a:endParaRPr lang="en-US" sz="2200" dirty="0" smtClean="0"/>
          </a:p>
          <a:p>
            <a:pPr eaLnBrk="1" hangingPunct="1">
              <a:buClr>
                <a:schemeClr val="bg1"/>
              </a:buClr>
            </a:pPr>
            <a:r>
              <a:rPr lang="en-US" sz="2200" dirty="0" smtClean="0"/>
              <a:t>Performance:</a:t>
            </a:r>
          </a:p>
          <a:p>
            <a:pPr lvl="1" eaLnBrk="1" hangingPunct="1">
              <a:buClr>
                <a:schemeClr val="bg1"/>
              </a:buClr>
            </a:pPr>
            <a:r>
              <a:rPr lang="en-US" sz="2200" b="1" dirty="0" smtClean="0">
                <a:solidFill>
                  <a:schemeClr val="tx2"/>
                </a:solidFill>
              </a:rPr>
              <a:t>insert</a:t>
            </a:r>
            <a:r>
              <a:rPr lang="en-US" sz="2200" dirty="0" smtClean="0"/>
              <a:t> takes </a:t>
            </a:r>
            <a:r>
              <a:rPr lang="en-US" sz="2200" b="1" i="1" dirty="0" smtClean="0"/>
              <a:t>O</a:t>
            </a:r>
            <a:r>
              <a:rPr lang="en-US" sz="2200" dirty="0" smtClean="0"/>
              <a:t>(</a:t>
            </a:r>
            <a:r>
              <a:rPr lang="en-US" sz="2200" b="1" i="1" dirty="0" smtClean="0"/>
              <a:t>n</a:t>
            </a:r>
            <a:r>
              <a:rPr lang="en-US" sz="2200" dirty="0" smtClean="0"/>
              <a:t>) time since we have to find the place where to insert the item</a:t>
            </a:r>
          </a:p>
          <a:p>
            <a:pPr lvl="1" eaLnBrk="1" hangingPunct="1">
              <a:buClr>
                <a:schemeClr val="bg1"/>
              </a:buClr>
            </a:pPr>
            <a:r>
              <a:rPr lang="en-US" sz="2200" b="1" dirty="0" err="1" smtClean="0">
                <a:solidFill>
                  <a:schemeClr val="tx2"/>
                </a:solidFill>
              </a:rPr>
              <a:t>removeMin</a:t>
            </a:r>
            <a:r>
              <a:rPr lang="en-US" sz="2200" dirty="0" smtClean="0"/>
              <a:t> and </a:t>
            </a:r>
            <a:r>
              <a:rPr lang="en-US" sz="2200" b="1" dirty="0" smtClean="0">
                <a:solidFill>
                  <a:schemeClr val="tx2"/>
                </a:solidFill>
              </a:rPr>
              <a:t>min</a:t>
            </a:r>
            <a:r>
              <a:rPr lang="en-US" sz="2200" dirty="0" smtClean="0"/>
              <a:t> take </a:t>
            </a:r>
            <a:r>
              <a:rPr lang="en-US" sz="2200" b="1" i="1" dirty="0" smtClean="0"/>
              <a:t>O</a:t>
            </a:r>
            <a:r>
              <a:rPr lang="en-US" sz="2200" dirty="0" smtClean="0"/>
              <a:t>(1) time, since the smallest key is at the beginning</a:t>
            </a:r>
          </a:p>
        </p:txBody>
      </p:sp>
      <p:grpSp>
        <p:nvGrpSpPr>
          <p:cNvPr id="12295" name="Group 5"/>
          <p:cNvGrpSpPr>
            <a:grpSpLocks/>
          </p:cNvGrpSpPr>
          <p:nvPr/>
        </p:nvGrpSpPr>
        <p:grpSpPr bwMode="auto">
          <a:xfrm>
            <a:off x="1143000" y="2514600"/>
            <a:ext cx="2971800" cy="304800"/>
            <a:chOff x="3264" y="2064"/>
            <a:chExt cx="1872" cy="192"/>
          </a:xfrm>
        </p:grpSpPr>
        <p:sp>
          <p:nvSpPr>
            <p:cNvPr id="12304" name="Line 6"/>
            <p:cNvSpPr>
              <a:spLocks noChangeShapeType="1"/>
            </p:cNvSpPr>
            <p:nvPr/>
          </p:nvSpPr>
          <p:spPr bwMode="auto">
            <a:xfrm>
              <a:off x="3456" y="2160"/>
              <a:ext cx="1488" cy="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305" name="Oval 7"/>
            <p:cNvSpPr>
              <a:spLocks noChangeArrowheads="1"/>
            </p:cNvSpPr>
            <p:nvPr/>
          </p:nvSpPr>
          <p:spPr bwMode="auto">
            <a:xfrm>
              <a:off x="3264" y="2064"/>
              <a:ext cx="192" cy="192"/>
            </a:xfrm>
            <a:prstGeom prst="ellipse">
              <a:avLst/>
            </a:prstGeom>
            <a:solidFill>
              <a:schemeClr val="accent1"/>
            </a:solidFill>
            <a:ln w="19050">
              <a:solidFill>
                <a:schemeClr val="tx1"/>
              </a:solidFill>
              <a:round/>
              <a:headEnd/>
              <a:tailEnd/>
            </a:ln>
          </p:spPr>
          <p:txBody>
            <a:bodyPr wrap="none" anchor="ctr"/>
            <a:lstStyle/>
            <a:p>
              <a:r>
                <a:rPr lang="en-US" sz="2000"/>
                <a:t>4</a:t>
              </a:r>
            </a:p>
          </p:txBody>
        </p:sp>
        <p:sp>
          <p:nvSpPr>
            <p:cNvPr id="12306" name="Oval 8"/>
            <p:cNvSpPr>
              <a:spLocks noChangeArrowheads="1"/>
            </p:cNvSpPr>
            <p:nvPr/>
          </p:nvSpPr>
          <p:spPr bwMode="auto">
            <a:xfrm>
              <a:off x="3684" y="2064"/>
              <a:ext cx="192" cy="192"/>
            </a:xfrm>
            <a:prstGeom prst="ellipse">
              <a:avLst/>
            </a:prstGeom>
            <a:solidFill>
              <a:schemeClr val="accent1"/>
            </a:solidFill>
            <a:ln w="19050">
              <a:solidFill>
                <a:schemeClr val="tx1"/>
              </a:solidFill>
              <a:round/>
              <a:headEnd/>
              <a:tailEnd/>
            </a:ln>
          </p:spPr>
          <p:txBody>
            <a:bodyPr wrap="none" anchor="ctr"/>
            <a:lstStyle/>
            <a:p>
              <a:r>
                <a:rPr lang="en-US" sz="2000"/>
                <a:t>5</a:t>
              </a:r>
            </a:p>
          </p:txBody>
        </p:sp>
        <p:sp>
          <p:nvSpPr>
            <p:cNvPr id="12307" name="Oval 9"/>
            <p:cNvSpPr>
              <a:spLocks noChangeArrowheads="1"/>
            </p:cNvSpPr>
            <p:nvPr/>
          </p:nvSpPr>
          <p:spPr bwMode="auto">
            <a:xfrm>
              <a:off x="4104" y="2064"/>
              <a:ext cx="192" cy="192"/>
            </a:xfrm>
            <a:prstGeom prst="ellipse">
              <a:avLst/>
            </a:prstGeom>
            <a:solidFill>
              <a:schemeClr val="accent1"/>
            </a:solidFill>
            <a:ln w="19050">
              <a:solidFill>
                <a:schemeClr val="tx1"/>
              </a:solidFill>
              <a:round/>
              <a:headEnd/>
              <a:tailEnd/>
            </a:ln>
          </p:spPr>
          <p:txBody>
            <a:bodyPr wrap="none" anchor="ctr"/>
            <a:lstStyle/>
            <a:p>
              <a:r>
                <a:rPr lang="en-US" sz="2000"/>
                <a:t>2</a:t>
              </a:r>
            </a:p>
          </p:txBody>
        </p:sp>
        <p:sp>
          <p:nvSpPr>
            <p:cNvPr id="12308" name="Oval 10"/>
            <p:cNvSpPr>
              <a:spLocks noChangeArrowheads="1"/>
            </p:cNvSpPr>
            <p:nvPr/>
          </p:nvSpPr>
          <p:spPr bwMode="auto">
            <a:xfrm>
              <a:off x="4524" y="2064"/>
              <a:ext cx="192" cy="192"/>
            </a:xfrm>
            <a:prstGeom prst="ellipse">
              <a:avLst/>
            </a:prstGeom>
            <a:solidFill>
              <a:schemeClr val="accent1"/>
            </a:solidFill>
            <a:ln w="19050">
              <a:solidFill>
                <a:schemeClr val="tx1"/>
              </a:solidFill>
              <a:round/>
              <a:headEnd/>
              <a:tailEnd/>
            </a:ln>
          </p:spPr>
          <p:txBody>
            <a:bodyPr wrap="none" anchor="ctr"/>
            <a:lstStyle/>
            <a:p>
              <a:r>
                <a:rPr lang="en-US" sz="2000"/>
                <a:t>3</a:t>
              </a:r>
            </a:p>
          </p:txBody>
        </p:sp>
        <p:sp>
          <p:nvSpPr>
            <p:cNvPr id="12309" name="Oval 11"/>
            <p:cNvSpPr>
              <a:spLocks noChangeArrowheads="1"/>
            </p:cNvSpPr>
            <p:nvPr/>
          </p:nvSpPr>
          <p:spPr bwMode="auto">
            <a:xfrm>
              <a:off x="4944" y="2064"/>
              <a:ext cx="192" cy="192"/>
            </a:xfrm>
            <a:prstGeom prst="ellipse">
              <a:avLst/>
            </a:prstGeom>
            <a:solidFill>
              <a:schemeClr val="accent1"/>
            </a:solidFill>
            <a:ln w="19050">
              <a:solidFill>
                <a:schemeClr val="tx1"/>
              </a:solidFill>
              <a:round/>
              <a:headEnd/>
              <a:tailEnd/>
            </a:ln>
          </p:spPr>
          <p:txBody>
            <a:bodyPr wrap="none" anchor="ctr"/>
            <a:lstStyle/>
            <a:p>
              <a:r>
                <a:rPr lang="en-US" sz="2000"/>
                <a:t>1</a:t>
              </a:r>
            </a:p>
          </p:txBody>
        </p:sp>
      </p:grpSp>
      <p:grpSp>
        <p:nvGrpSpPr>
          <p:cNvPr id="12296" name="Group 12"/>
          <p:cNvGrpSpPr>
            <a:grpSpLocks/>
          </p:cNvGrpSpPr>
          <p:nvPr/>
        </p:nvGrpSpPr>
        <p:grpSpPr bwMode="auto">
          <a:xfrm>
            <a:off x="5181600" y="2514600"/>
            <a:ext cx="2971800" cy="304800"/>
            <a:chOff x="3264" y="3744"/>
            <a:chExt cx="1872" cy="192"/>
          </a:xfrm>
        </p:grpSpPr>
        <p:sp>
          <p:nvSpPr>
            <p:cNvPr id="12298" name="Line 13"/>
            <p:cNvSpPr>
              <a:spLocks noChangeShapeType="1"/>
            </p:cNvSpPr>
            <p:nvPr/>
          </p:nvSpPr>
          <p:spPr bwMode="auto">
            <a:xfrm>
              <a:off x="3456" y="3840"/>
              <a:ext cx="1488" cy="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2299" name="Oval 14"/>
            <p:cNvSpPr>
              <a:spLocks noChangeArrowheads="1"/>
            </p:cNvSpPr>
            <p:nvPr/>
          </p:nvSpPr>
          <p:spPr bwMode="auto">
            <a:xfrm>
              <a:off x="3264" y="3744"/>
              <a:ext cx="192" cy="192"/>
            </a:xfrm>
            <a:prstGeom prst="ellipse">
              <a:avLst/>
            </a:prstGeom>
            <a:solidFill>
              <a:schemeClr val="accent1"/>
            </a:solidFill>
            <a:ln w="19050">
              <a:solidFill>
                <a:schemeClr val="tx1"/>
              </a:solidFill>
              <a:round/>
              <a:headEnd/>
              <a:tailEnd/>
            </a:ln>
          </p:spPr>
          <p:txBody>
            <a:bodyPr wrap="none" anchor="ctr"/>
            <a:lstStyle/>
            <a:p>
              <a:r>
                <a:rPr lang="en-US" sz="2000"/>
                <a:t>1</a:t>
              </a:r>
            </a:p>
          </p:txBody>
        </p:sp>
        <p:sp>
          <p:nvSpPr>
            <p:cNvPr id="12300" name="Oval 15"/>
            <p:cNvSpPr>
              <a:spLocks noChangeArrowheads="1"/>
            </p:cNvSpPr>
            <p:nvPr/>
          </p:nvSpPr>
          <p:spPr bwMode="auto">
            <a:xfrm>
              <a:off x="3684" y="3744"/>
              <a:ext cx="192" cy="192"/>
            </a:xfrm>
            <a:prstGeom prst="ellipse">
              <a:avLst/>
            </a:prstGeom>
            <a:solidFill>
              <a:schemeClr val="accent1"/>
            </a:solidFill>
            <a:ln w="19050">
              <a:solidFill>
                <a:schemeClr val="tx1"/>
              </a:solidFill>
              <a:round/>
              <a:headEnd/>
              <a:tailEnd/>
            </a:ln>
          </p:spPr>
          <p:txBody>
            <a:bodyPr wrap="none" anchor="ctr"/>
            <a:lstStyle/>
            <a:p>
              <a:r>
                <a:rPr lang="en-US" sz="2000"/>
                <a:t>2</a:t>
              </a:r>
            </a:p>
          </p:txBody>
        </p:sp>
        <p:sp>
          <p:nvSpPr>
            <p:cNvPr id="12301" name="Oval 16"/>
            <p:cNvSpPr>
              <a:spLocks noChangeArrowheads="1"/>
            </p:cNvSpPr>
            <p:nvPr/>
          </p:nvSpPr>
          <p:spPr bwMode="auto">
            <a:xfrm>
              <a:off x="4104" y="3744"/>
              <a:ext cx="192" cy="192"/>
            </a:xfrm>
            <a:prstGeom prst="ellipse">
              <a:avLst/>
            </a:prstGeom>
            <a:solidFill>
              <a:schemeClr val="accent1"/>
            </a:solidFill>
            <a:ln w="19050">
              <a:solidFill>
                <a:schemeClr val="tx1"/>
              </a:solidFill>
              <a:round/>
              <a:headEnd/>
              <a:tailEnd/>
            </a:ln>
          </p:spPr>
          <p:txBody>
            <a:bodyPr wrap="none" anchor="ctr"/>
            <a:lstStyle/>
            <a:p>
              <a:r>
                <a:rPr lang="en-US" sz="2000"/>
                <a:t>3</a:t>
              </a:r>
            </a:p>
          </p:txBody>
        </p:sp>
        <p:sp>
          <p:nvSpPr>
            <p:cNvPr id="12302" name="Oval 17"/>
            <p:cNvSpPr>
              <a:spLocks noChangeArrowheads="1"/>
            </p:cNvSpPr>
            <p:nvPr/>
          </p:nvSpPr>
          <p:spPr bwMode="auto">
            <a:xfrm>
              <a:off x="4524" y="3744"/>
              <a:ext cx="192" cy="192"/>
            </a:xfrm>
            <a:prstGeom prst="ellipse">
              <a:avLst/>
            </a:prstGeom>
            <a:solidFill>
              <a:schemeClr val="accent1"/>
            </a:solidFill>
            <a:ln w="19050">
              <a:solidFill>
                <a:schemeClr val="tx1"/>
              </a:solidFill>
              <a:round/>
              <a:headEnd/>
              <a:tailEnd/>
            </a:ln>
          </p:spPr>
          <p:txBody>
            <a:bodyPr wrap="none" anchor="ctr"/>
            <a:lstStyle/>
            <a:p>
              <a:r>
                <a:rPr lang="en-US" sz="2000"/>
                <a:t>4</a:t>
              </a:r>
            </a:p>
          </p:txBody>
        </p:sp>
        <p:sp>
          <p:nvSpPr>
            <p:cNvPr id="12303" name="Oval 18"/>
            <p:cNvSpPr>
              <a:spLocks noChangeArrowheads="1"/>
            </p:cNvSpPr>
            <p:nvPr/>
          </p:nvSpPr>
          <p:spPr bwMode="auto">
            <a:xfrm>
              <a:off x="4944" y="3744"/>
              <a:ext cx="192" cy="192"/>
            </a:xfrm>
            <a:prstGeom prst="ellipse">
              <a:avLst/>
            </a:prstGeom>
            <a:solidFill>
              <a:schemeClr val="accent1"/>
            </a:solidFill>
            <a:ln w="19050">
              <a:solidFill>
                <a:schemeClr val="tx1"/>
              </a:solidFill>
              <a:round/>
              <a:headEnd/>
              <a:tailEnd/>
            </a:ln>
          </p:spPr>
          <p:txBody>
            <a:bodyPr wrap="none" anchor="ctr"/>
            <a:lstStyle/>
            <a:p>
              <a:r>
                <a:rPr lang="en-US" sz="2000"/>
                <a:t>5</a:t>
              </a:r>
            </a:p>
          </p:txBody>
        </p:sp>
      </p:grpSp>
      <p:sp>
        <p:nvSpPr>
          <p:cNvPr id="2" name="Footer Placeholder 1"/>
          <p:cNvSpPr>
            <a:spLocks noGrp="1"/>
          </p:cNvSpPr>
          <p:nvPr>
            <p:ph type="ftr" sz="quarter" idx="11"/>
          </p:nvPr>
        </p:nvSpPr>
        <p:spPr>
          <a:xfrm>
            <a:off x="4808516" y="6145404"/>
            <a:ext cx="3717967" cy="259278"/>
          </a:xfrm>
        </p:spPr>
        <p:txBody>
          <a:bodyPr/>
          <a:lstStyle/>
          <a:p>
            <a:pPr algn="l"/>
            <a:r>
              <a:rPr lang="en-US" smtClean="0">
                <a:solidFill>
                  <a:srgbClr val="993300"/>
                </a:solidFill>
              </a:rPr>
              <a:t>CPSC 3200 </a:t>
            </a:r>
          </a:p>
          <a:p>
            <a:pPr algn="l"/>
            <a:r>
              <a:rPr lang="en-US" dirty="0" smtClean="0">
                <a:solidFill>
                  <a:srgbClr val="993300"/>
                </a:solidFill>
              </a:rPr>
              <a:t>University of Tennessee at Chattanooga – Summer 2013</a:t>
            </a:r>
          </a:p>
          <a:p>
            <a:endParaRPr lang="en-US" dirty="0" smtClean="0"/>
          </a:p>
        </p:txBody>
      </p:sp>
      <p:sp>
        <p:nvSpPr>
          <p:cNvPr id="3" name="Slide Number Placeholder 2"/>
          <p:cNvSpPr>
            <a:spLocks noGrp="1"/>
          </p:cNvSpPr>
          <p:nvPr>
            <p:ph type="sldNum" sz="quarter" idx="12"/>
          </p:nvPr>
        </p:nvSpPr>
        <p:spPr/>
        <p:txBody>
          <a:bodyPr/>
          <a:lstStyle/>
          <a:p>
            <a:fld id="{B81203D6-0DDA-4AA7-8C29-C8F6DF4F2EC9}" type="slidenum">
              <a:rPr lang="en-US" smtClean="0"/>
              <a:t>43</a:t>
            </a:fld>
            <a:endParaRPr lang="en-US"/>
          </a:p>
        </p:txBody>
      </p:sp>
      <p:sp>
        <p:nvSpPr>
          <p:cNvPr id="24" name="Date Placeholder 17"/>
          <p:cNvSpPr txBox="1">
            <a:spLocks/>
          </p:cNvSpPr>
          <p:nvPr/>
        </p:nvSpPr>
        <p:spPr>
          <a:xfrm>
            <a:off x="6553200" y="6340475"/>
            <a:ext cx="2133600" cy="365125"/>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2400" kern="1200">
                <a:solidFill>
                  <a:schemeClr val="tx1"/>
                </a:solidFill>
                <a:latin typeface="Tahoma" pitchFamily="34" charset="0"/>
                <a:ea typeface="+mn-ea"/>
                <a:cs typeface="+mn-cs"/>
              </a:defRPr>
            </a:lvl1pPr>
            <a:lvl2pPr marL="742950" indent="-285750" algn="l" defTabSz="914400" rtl="0" eaLnBrk="0" latinLnBrk="0" hangingPunct="0">
              <a:defRPr sz="2400" kern="1200">
                <a:solidFill>
                  <a:schemeClr val="tx1"/>
                </a:solidFill>
                <a:latin typeface="Tahoma" pitchFamily="34" charset="0"/>
                <a:ea typeface="+mn-ea"/>
                <a:cs typeface="+mn-cs"/>
              </a:defRPr>
            </a:lvl2pPr>
            <a:lvl3pPr marL="1143000" indent="-228600" algn="l" defTabSz="914400" rtl="0" eaLnBrk="0" latinLnBrk="0" hangingPunct="0">
              <a:defRPr sz="2400" kern="1200">
                <a:solidFill>
                  <a:schemeClr val="tx1"/>
                </a:solidFill>
                <a:latin typeface="Tahoma" pitchFamily="34" charset="0"/>
                <a:ea typeface="+mn-ea"/>
                <a:cs typeface="+mn-cs"/>
              </a:defRPr>
            </a:lvl3pPr>
            <a:lvl4pPr marL="1600200" indent="-228600" algn="l" defTabSz="914400" rtl="0" eaLnBrk="0" latinLnBrk="0" hangingPunct="0">
              <a:defRPr sz="2400" kern="1200">
                <a:solidFill>
                  <a:schemeClr val="tx1"/>
                </a:solidFill>
                <a:latin typeface="Tahoma" pitchFamily="34" charset="0"/>
                <a:ea typeface="+mn-ea"/>
                <a:cs typeface="+mn-cs"/>
              </a:defRPr>
            </a:lvl4pPr>
            <a:lvl5pPr marL="2057400" indent="-228600" algn="l" defTabSz="914400" rtl="0" eaLnBrk="0" latinLnBrk="0" hangingPunct="0">
              <a:defRPr sz="2400"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9pPr>
          </a:lstStyle>
          <a:p>
            <a:pPr eaLnBrk="1" hangingPunct="1"/>
            <a:r>
              <a:rPr lang="en-US" sz="1000" kern="1200" dirty="0" smtClean="0">
                <a:solidFill>
                  <a:srgbClr val="993300"/>
                </a:solidFill>
                <a:latin typeface="+mn-lt"/>
                <a:ea typeface="+mn-ea"/>
                <a:cs typeface="+mn-cs"/>
              </a:rPr>
              <a:t>© 2010 Goodrich, </a:t>
            </a:r>
            <a:r>
              <a:rPr lang="en-US" sz="1000" kern="1200" dirty="0" err="1" smtClean="0">
                <a:solidFill>
                  <a:srgbClr val="993300"/>
                </a:solidFill>
                <a:latin typeface="+mn-lt"/>
                <a:ea typeface="+mn-ea"/>
                <a:cs typeface="+mn-cs"/>
              </a:rPr>
              <a:t>Tamassia</a:t>
            </a:r>
            <a:endParaRPr lang="en-US" sz="1000" kern="1200" dirty="0">
              <a:solidFill>
                <a:srgbClr val="993300"/>
              </a:solidFill>
              <a:latin typeface="+mn-lt"/>
              <a:ea typeface="+mn-ea"/>
              <a:cs typeface="+mn-cs"/>
            </a:endParaRPr>
          </a:p>
        </p:txBody>
      </p:sp>
    </p:spTree>
    <p:extLst>
      <p:ext uri="{BB962C8B-B14F-4D97-AF65-F5344CB8AC3E}">
        <p14:creationId xmlns:p14="http://schemas.microsoft.com/office/powerpoint/2010/main" val="159546937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912" y="527622"/>
            <a:ext cx="8180832" cy="868362"/>
          </a:xfrm>
        </p:spPr>
        <p:txBody>
          <a:bodyPr>
            <a:noAutofit/>
          </a:bodyPr>
          <a:lstStyle/>
          <a:p>
            <a:pPr algn="l"/>
            <a:r>
              <a:rPr lang="en-US" sz="4000" dirty="0" smtClean="0">
                <a:latin typeface="Arial" charset="0"/>
                <a:ea typeface="Arial" charset="0"/>
                <a:cs typeface="Arial" charset="0"/>
              </a:rPr>
              <a:t>Operation Complexity (Sorted </a:t>
            </a:r>
            <a:r>
              <a:rPr lang="en-US" sz="4000" dirty="0">
                <a:latin typeface="Arial" charset="0"/>
                <a:ea typeface="Arial" charset="0"/>
                <a:cs typeface="Arial" charset="0"/>
              </a:rPr>
              <a:t>L</a:t>
            </a:r>
            <a:r>
              <a:rPr lang="en-US" sz="4000" dirty="0" smtClean="0">
                <a:latin typeface="Arial" charset="0"/>
                <a:ea typeface="Arial" charset="0"/>
                <a:cs typeface="Arial" charset="0"/>
              </a:rPr>
              <a:t>ist)</a:t>
            </a:r>
            <a:endParaRPr lang="en-US" sz="4000" dirty="0">
              <a:latin typeface="Arial" charset="0"/>
              <a:ea typeface="Arial" charset="0"/>
              <a:cs typeface="Arial" charset="0"/>
            </a:endParaRPr>
          </a:p>
        </p:txBody>
      </p:sp>
      <p:sp>
        <p:nvSpPr>
          <p:cNvPr id="3" name="Content Placeholder 2"/>
          <p:cNvSpPr>
            <a:spLocks noGrp="1"/>
          </p:cNvSpPr>
          <p:nvPr>
            <p:ph idx="1"/>
          </p:nvPr>
        </p:nvSpPr>
        <p:spPr>
          <a:xfrm>
            <a:off x="914400" y="1735138"/>
            <a:ext cx="7705344" cy="5031422"/>
          </a:xfrm>
        </p:spPr>
        <p:txBody>
          <a:bodyPr>
            <a:normAutofit fontScale="70000" lnSpcReduction="20000"/>
          </a:bodyPr>
          <a:lstStyle/>
          <a:p>
            <a:pPr marL="114300" indent="0">
              <a:spcBef>
                <a:spcPts val="600"/>
              </a:spcBef>
              <a:buNone/>
            </a:pPr>
            <a:r>
              <a:rPr lang="en-US" dirty="0" smtClean="0"/>
              <a:t>PQ is implemented with a doubly linked List:</a:t>
            </a:r>
          </a:p>
          <a:p>
            <a:pPr>
              <a:spcBef>
                <a:spcPts val="600"/>
              </a:spcBef>
            </a:pPr>
            <a:r>
              <a:rPr lang="en-US" dirty="0" smtClean="0"/>
              <a:t>insert</a:t>
            </a:r>
            <a:r>
              <a:rPr lang="en-US" dirty="0"/>
              <a:t>(</a:t>
            </a:r>
            <a:r>
              <a:rPr lang="en-US" dirty="0" err="1"/>
              <a:t>k,v</a:t>
            </a:r>
            <a:r>
              <a:rPr lang="en-US" dirty="0" smtClean="0"/>
              <a:t>)</a:t>
            </a:r>
            <a:endParaRPr lang="en-US" dirty="0"/>
          </a:p>
          <a:p>
            <a:pPr lvl="1"/>
            <a:r>
              <a:rPr lang="en-US" dirty="0" smtClean="0"/>
              <a:t>creates </a:t>
            </a:r>
            <a:r>
              <a:rPr lang="en-US" dirty="0"/>
              <a:t>an entry with key </a:t>
            </a:r>
            <a:r>
              <a:rPr lang="en-US" i="1" dirty="0"/>
              <a:t>k</a:t>
            </a:r>
            <a:r>
              <a:rPr lang="en-US" dirty="0"/>
              <a:t> and value </a:t>
            </a:r>
            <a:r>
              <a:rPr lang="en-US" i="1" dirty="0"/>
              <a:t>v</a:t>
            </a:r>
            <a:r>
              <a:rPr lang="en-US" dirty="0"/>
              <a:t> in the </a:t>
            </a:r>
            <a:r>
              <a:rPr lang="en-US" dirty="0" smtClean="0"/>
              <a:t>P</a:t>
            </a:r>
          </a:p>
          <a:p>
            <a:pPr lvl="1"/>
            <a:r>
              <a:rPr lang="en-US" dirty="0" smtClean="0"/>
              <a:t>O(n)</a:t>
            </a:r>
          </a:p>
          <a:p>
            <a:pPr>
              <a:spcBef>
                <a:spcPts val="600"/>
              </a:spcBef>
            </a:pPr>
            <a:r>
              <a:rPr lang="en-US" dirty="0"/>
              <a:t>min(</a:t>
            </a:r>
            <a:r>
              <a:rPr lang="en-US" dirty="0" smtClean="0"/>
              <a:t>)</a:t>
            </a:r>
            <a:endParaRPr lang="en-US" dirty="0"/>
          </a:p>
          <a:p>
            <a:pPr lvl="1"/>
            <a:r>
              <a:rPr lang="en-US" dirty="0" smtClean="0"/>
              <a:t>returns </a:t>
            </a:r>
            <a:r>
              <a:rPr lang="en-US" dirty="0"/>
              <a:t>(but does not remove) a PQ entry (</a:t>
            </a:r>
            <a:r>
              <a:rPr lang="en-US" dirty="0" err="1"/>
              <a:t>k,v</a:t>
            </a:r>
            <a:r>
              <a:rPr lang="en-US" dirty="0"/>
              <a:t>) having minimal key; returns null if the PQ is empty. </a:t>
            </a:r>
            <a:endParaRPr lang="en-US" dirty="0" smtClean="0"/>
          </a:p>
          <a:p>
            <a:pPr lvl="1"/>
            <a:r>
              <a:rPr lang="en-US" dirty="0" smtClean="0"/>
              <a:t>O(1)</a:t>
            </a:r>
          </a:p>
          <a:p>
            <a:pPr>
              <a:spcBef>
                <a:spcPts val="600"/>
              </a:spcBef>
            </a:pPr>
            <a:r>
              <a:rPr lang="en-US" dirty="0" err="1" smtClean="0"/>
              <a:t>removeMin</a:t>
            </a:r>
            <a:r>
              <a:rPr lang="en-US" dirty="0" smtClean="0"/>
              <a:t>()</a:t>
            </a:r>
          </a:p>
          <a:p>
            <a:pPr lvl="1"/>
            <a:r>
              <a:rPr lang="en-US" dirty="0"/>
              <a:t>removes and returns an entry (</a:t>
            </a:r>
            <a:r>
              <a:rPr lang="en-US" dirty="0" err="1"/>
              <a:t>k,v</a:t>
            </a:r>
            <a:r>
              <a:rPr lang="en-US" dirty="0"/>
              <a:t>) having minimal key from the PQ; returns null if the PQ is empty.</a:t>
            </a:r>
          </a:p>
          <a:p>
            <a:pPr lvl="1"/>
            <a:r>
              <a:rPr lang="en-US" dirty="0" smtClean="0"/>
              <a:t>O(1)</a:t>
            </a:r>
          </a:p>
          <a:p>
            <a:pPr>
              <a:spcBef>
                <a:spcPts val="600"/>
              </a:spcBef>
            </a:pPr>
            <a:r>
              <a:rPr lang="en-US" dirty="0" smtClean="0"/>
              <a:t>size()</a:t>
            </a:r>
          </a:p>
          <a:p>
            <a:pPr lvl="1"/>
            <a:r>
              <a:rPr lang="en-US" dirty="0"/>
              <a:t>returns the number of entries in the PQ. </a:t>
            </a:r>
          </a:p>
          <a:p>
            <a:pPr lvl="1"/>
            <a:r>
              <a:rPr lang="en-US" dirty="0" smtClean="0"/>
              <a:t>O(1)</a:t>
            </a:r>
            <a:endParaRPr lang="en-US" dirty="0"/>
          </a:p>
          <a:p>
            <a:pPr>
              <a:spcBef>
                <a:spcPts val="600"/>
              </a:spcBef>
            </a:pPr>
            <a:r>
              <a:rPr lang="en-US" dirty="0" err="1" smtClean="0"/>
              <a:t>isEmpty</a:t>
            </a:r>
            <a:r>
              <a:rPr lang="en-US" dirty="0" smtClean="0"/>
              <a:t>()</a:t>
            </a:r>
            <a:endParaRPr lang="en-US" dirty="0"/>
          </a:p>
          <a:p>
            <a:pPr lvl="1"/>
            <a:r>
              <a:rPr lang="en-US" dirty="0"/>
              <a:t>returns a </a:t>
            </a:r>
            <a:r>
              <a:rPr lang="en-US" dirty="0" err="1"/>
              <a:t>boolean</a:t>
            </a:r>
            <a:r>
              <a:rPr lang="en-US" dirty="0"/>
              <a:t> indicating whether the PQ is empty.</a:t>
            </a:r>
          </a:p>
          <a:p>
            <a:pPr lvl="1"/>
            <a:r>
              <a:rPr lang="en-US" dirty="0" smtClean="0"/>
              <a:t>O(1)</a:t>
            </a:r>
            <a:endParaRPr lang="en-US" dirty="0"/>
          </a:p>
        </p:txBody>
      </p:sp>
    </p:spTree>
    <p:extLst>
      <p:ext uri="{BB962C8B-B14F-4D97-AF65-F5344CB8AC3E}">
        <p14:creationId xmlns:p14="http://schemas.microsoft.com/office/powerpoint/2010/main" val="83770816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03238"/>
            <a:ext cx="7754112" cy="868362"/>
          </a:xfrm>
        </p:spPr>
        <p:txBody>
          <a:bodyPr>
            <a:noAutofit/>
          </a:bodyPr>
          <a:lstStyle/>
          <a:p>
            <a:pPr algn="l"/>
            <a:r>
              <a:rPr lang="en-US" sz="3600" smtClean="0">
                <a:latin typeface="Arial" charset="0"/>
                <a:ea typeface="Arial" charset="0"/>
                <a:cs typeface="Arial" charset="0"/>
              </a:rPr>
              <a:t>Operation Complexity </a:t>
            </a:r>
            <a:r>
              <a:rPr lang="en-US" sz="3600" dirty="0" smtClean="0">
                <a:latin typeface="Arial" charset="0"/>
                <a:ea typeface="Arial" charset="0"/>
                <a:cs typeface="Arial" charset="0"/>
              </a:rPr>
              <a:t>(</a:t>
            </a:r>
            <a:r>
              <a:rPr lang="en-US" sz="3600" smtClean="0">
                <a:latin typeface="Arial" charset="0"/>
                <a:ea typeface="Arial" charset="0"/>
                <a:cs typeface="Arial" charset="0"/>
              </a:rPr>
              <a:t>Unsorted List</a:t>
            </a:r>
            <a:r>
              <a:rPr lang="en-US" sz="3600" dirty="0" smtClean="0">
                <a:latin typeface="Arial" charset="0"/>
                <a:ea typeface="Arial" charset="0"/>
                <a:cs typeface="Arial" charset="0"/>
              </a:rPr>
              <a:t>)</a:t>
            </a:r>
            <a:endParaRPr lang="en-US" sz="3600" dirty="0">
              <a:latin typeface="Arial" charset="0"/>
              <a:ea typeface="Arial" charset="0"/>
              <a:cs typeface="Arial" charset="0"/>
            </a:endParaRPr>
          </a:p>
        </p:txBody>
      </p:sp>
      <p:sp>
        <p:nvSpPr>
          <p:cNvPr id="3" name="Content Placeholder 2"/>
          <p:cNvSpPr>
            <a:spLocks noGrp="1"/>
          </p:cNvSpPr>
          <p:nvPr>
            <p:ph idx="1"/>
          </p:nvPr>
        </p:nvSpPr>
        <p:spPr>
          <a:xfrm>
            <a:off x="914400" y="1735138"/>
            <a:ext cx="7754112" cy="4787582"/>
          </a:xfrm>
        </p:spPr>
        <p:txBody>
          <a:bodyPr>
            <a:normAutofit fontScale="70000" lnSpcReduction="20000"/>
          </a:bodyPr>
          <a:lstStyle/>
          <a:p>
            <a:pPr marL="114300" indent="0">
              <a:spcBef>
                <a:spcPts val="600"/>
              </a:spcBef>
              <a:buNone/>
            </a:pPr>
            <a:r>
              <a:rPr lang="en-US" dirty="0" smtClean="0"/>
              <a:t>PQ is implemented with a doubly linked List:</a:t>
            </a:r>
          </a:p>
          <a:p>
            <a:pPr>
              <a:spcBef>
                <a:spcPts val="600"/>
              </a:spcBef>
            </a:pPr>
            <a:r>
              <a:rPr lang="en-US" dirty="0" smtClean="0"/>
              <a:t>insert</a:t>
            </a:r>
            <a:r>
              <a:rPr lang="en-US" dirty="0"/>
              <a:t>(</a:t>
            </a:r>
            <a:r>
              <a:rPr lang="en-US" dirty="0" err="1"/>
              <a:t>k,v</a:t>
            </a:r>
            <a:r>
              <a:rPr lang="en-US" dirty="0" smtClean="0"/>
              <a:t>)</a:t>
            </a:r>
            <a:endParaRPr lang="en-US" dirty="0"/>
          </a:p>
          <a:p>
            <a:pPr lvl="1"/>
            <a:r>
              <a:rPr lang="en-US" dirty="0" smtClean="0"/>
              <a:t>creates </a:t>
            </a:r>
            <a:r>
              <a:rPr lang="en-US" dirty="0"/>
              <a:t>an entry with key </a:t>
            </a:r>
            <a:r>
              <a:rPr lang="en-US" i="1" dirty="0"/>
              <a:t>k</a:t>
            </a:r>
            <a:r>
              <a:rPr lang="en-US" dirty="0"/>
              <a:t> and value </a:t>
            </a:r>
            <a:r>
              <a:rPr lang="en-US" i="1" dirty="0"/>
              <a:t>v</a:t>
            </a:r>
            <a:r>
              <a:rPr lang="en-US" dirty="0"/>
              <a:t> in the </a:t>
            </a:r>
            <a:r>
              <a:rPr lang="en-US" dirty="0" smtClean="0"/>
              <a:t>P</a:t>
            </a:r>
          </a:p>
          <a:p>
            <a:pPr lvl="1"/>
            <a:r>
              <a:rPr lang="en-US" dirty="0" smtClean="0"/>
              <a:t>O(1)</a:t>
            </a:r>
          </a:p>
          <a:p>
            <a:pPr>
              <a:spcBef>
                <a:spcPts val="600"/>
              </a:spcBef>
            </a:pPr>
            <a:r>
              <a:rPr lang="en-US" dirty="0"/>
              <a:t>min(</a:t>
            </a:r>
            <a:r>
              <a:rPr lang="en-US" dirty="0" smtClean="0"/>
              <a:t>)</a:t>
            </a:r>
            <a:endParaRPr lang="en-US" dirty="0"/>
          </a:p>
          <a:p>
            <a:pPr lvl="1"/>
            <a:r>
              <a:rPr lang="en-US" dirty="0" smtClean="0"/>
              <a:t>returns </a:t>
            </a:r>
            <a:r>
              <a:rPr lang="en-US" dirty="0"/>
              <a:t>(but does not remove) a PQ entry (</a:t>
            </a:r>
            <a:r>
              <a:rPr lang="en-US" dirty="0" err="1"/>
              <a:t>k,v</a:t>
            </a:r>
            <a:r>
              <a:rPr lang="en-US" dirty="0"/>
              <a:t>) having minimal key; returns null if the PQ is empty. </a:t>
            </a:r>
            <a:endParaRPr lang="en-US" dirty="0" smtClean="0"/>
          </a:p>
          <a:p>
            <a:pPr lvl="1"/>
            <a:r>
              <a:rPr lang="en-US" dirty="0" smtClean="0"/>
              <a:t>O(n)</a:t>
            </a:r>
          </a:p>
          <a:p>
            <a:pPr>
              <a:spcBef>
                <a:spcPts val="600"/>
              </a:spcBef>
            </a:pPr>
            <a:r>
              <a:rPr lang="en-US" dirty="0" err="1" smtClean="0"/>
              <a:t>removeMin</a:t>
            </a:r>
            <a:r>
              <a:rPr lang="en-US" dirty="0" smtClean="0"/>
              <a:t>()</a:t>
            </a:r>
          </a:p>
          <a:p>
            <a:pPr lvl="1"/>
            <a:r>
              <a:rPr lang="en-US" dirty="0"/>
              <a:t>removes and returns an entry (</a:t>
            </a:r>
            <a:r>
              <a:rPr lang="en-US" dirty="0" err="1"/>
              <a:t>k,v</a:t>
            </a:r>
            <a:r>
              <a:rPr lang="en-US" dirty="0"/>
              <a:t>) having minimal key from the PQ; returns null if the PQ is empty.</a:t>
            </a:r>
          </a:p>
          <a:p>
            <a:pPr lvl="1"/>
            <a:r>
              <a:rPr lang="en-US" dirty="0" smtClean="0"/>
              <a:t>O(n)</a:t>
            </a:r>
          </a:p>
          <a:p>
            <a:pPr>
              <a:spcBef>
                <a:spcPts val="600"/>
              </a:spcBef>
            </a:pPr>
            <a:r>
              <a:rPr lang="en-US" dirty="0" smtClean="0"/>
              <a:t>size()</a:t>
            </a:r>
          </a:p>
          <a:p>
            <a:pPr lvl="1"/>
            <a:r>
              <a:rPr lang="en-US" dirty="0"/>
              <a:t>returns the number of entries in the PQ. </a:t>
            </a:r>
          </a:p>
          <a:p>
            <a:pPr lvl="1"/>
            <a:r>
              <a:rPr lang="en-US" dirty="0" smtClean="0"/>
              <a:t>O(1)</a:t>
            </a:r>
            <a:endParaRPr lang="en-US" dirty="0"/>
          </a:p>
          <a:p>
            <a:pPr>
              <a:spcBef>
                <a:spcPts val="600"/>
              </a:spcBef>
            </a:pPr>
            <a:r>
              <a:rPr lang="en-US" dirty="0" err="1" smtClean="0"/>
              <a:t>isEmpty</a:t>
            </a:r>
            <a:r>
              <a:rPr lang="en-US" dirty="0" smtClean="0"/>
              <a:t>()</a:t>
            </a:r>
            <a:endParaRPr lang="en-US" dirty="0"/>
          </a:p>
          <a:p>
            <a:pPr lvl="1"/>
            <a:r>
              <a:rPr lang="en-US" dirty="0"/>
              <a:t>returns a </a:t>
            </a:r>
            <a:r>
              <a:rPr lang="en-US" dirty="0" err="1"/>
              <a:t>boolean</a:t>
            </a:r>
            <a:r>
              <a:rPr lang="en-US" dirty="0"/>
              <a:t> indicating whether the PQ is empty.</a:t>
            </a:r>
          </a:p>
          <a:p>
            <a:pPr lvl="1"/>
            <a:r>
              <a:rPr lang="en-US" dirty="0" smtClean="0"/>
              <a:t>O(1)</a:t>
            </a:r>
            <a:endParaRPr lang="en-US" dirty="0"/>
          </a:p>
        </p:txBody>
      </p:sp>
    </p:spTree>
    <p:extLst>
      <p:ext uri="{BB962C8B-B14F-4D97-AF65-F5344CB8AC3E}">
        <p14:creationId xmlns:p14="http://schemas.microsoft.com/office/powerpoint/2010/main" val="45828900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2800" dirty="0" smtClean="0">
                <a:latin typeface="Arial" charset="0"/>
                <a:ea typeface="Arial" charset="0"/>
                <a:cs typeface="Arial" charset="0"/>
              </a:rPr>
              <a:t>Sorted vs. Unsorted PQ (insert, min, </a:t>
            </a:r>
            <a:r>
              <a:rPr lang="en-US" sz="2800" dirty="0" err="1" smtClean="0">
                <a:latin typeface="Arial" charset="0"/>
                <a:ea typeface="Arial" charset="0"/>
                <a:cs typeface="Arial" charset="0"/>
              </a:rPr>
              <a:t>removemin</a:t>
            </a:r>
            <a:r>
              <a:rPr lang="en-US" sz="2800" dirty="0" smtClean="0">
                <a:latin typeface="Arial" charset="0"/>
                <a:ea typeface="Arial" charset="0"/>
                <a:cs typeface="Arial" charset="0"/>
              </a:rPr>
              <a:t>, size , </a:t>
            </a:r>
            <a:r>
              <a:rPr lang="en-US" sz="2800" dirty="0" err="1" smtClean="0">
                <a:latin typeface="Arial" charset="0"/>
                <a:ea typeface="Arial" charset="0"/>
                <a:cs typeface="Arial" charset="0"/>
              </a:rPr>
              <a:t>isempty</a:t>
            </a:r>
            <a:r>
              <a:rPr lang="en-US" sz="2800" dirty="0" smtClean="0">
                <a:latin typeface="Arial" charset="0"/>
                <a:ea typeface="Arial" charset="0"/>
                <a:cs typeface="Arial" charset="0"/>
              </a:rPr>
              <a:t>)</a:t>
            </a:r>
            <a:endParaRPr lang="en-US" sz="2800" dirty="0">
              <a:latin typeface="Arial" charset="0"/>
              <a:ea typeface="Arial" charset="0"/>
              <a:cs typeface="Arial" charset="0"/>
            </a:endParaRPr>
          </a:p>
        </p:txBody>
      </p:sp>
      <p:sp>
        <p:nvSpPr>
          <p:cNvPr id="4" name="Rectangle 3"/>
          <p:cNvSpPr/>
          <p:nvPr/>
        </p:nvSpPr>
        <p:spPr>
          <a:xfrm>
            <a:off x="965348" y="2258661"/>
            <a:ext cx="577240" cy="44084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9,A</a:t>
            </a:r>
            <a:endParaRPr lang="en-US" dirty="0"/>
          </a:p>
        </p:txBody>
      </p:sp>
      <p:sp>
        <p:nvSpPr>
          <p:cNvPr id="5" name="Rectangle 4"/>
          <p:cNvSpPr/>
          <p:nvPr/>
        </p:nvSpPr>
        <p:spPr>
          <a:xfrm>
            <a:off x="1799941" y="2258661"/>
            <a:ext cx="577240" cy="44084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8,</a:t>
            </a:r>
            <a:r>
              <a:rPr lang="en-US" dirty="0"/>
              <a:t>B</a:t>
            </a:r>
          </a:p>
        </p:txBody>
      </p:sp>
      <p:sp>
        <p:nvSpPr>
          <p:cNvPr id="6" name="Rectangle 5"/>
          <p:cNvSpPr/>
          <p:nvPr/>
        </p:nvSpPr>
        <p:spPr>
          <a:xfrm>
            <a:off x="2603046" y="2248165"/>
            <a:ext cx="577240" cy="44084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r>
              <a:rPr lang="en-US" dirty="0" smtClean="0"/>
              <a:t>,Q</a:t>
            </a:r>
            <a:endParaRPr lang="en-US" dirty="0"/>
          </a:p>
        </p:txBody>
      </p:sp>
      <p:sp>
        <p:nvSpPr>
          <p:cNvPr id="7" name="Rectangle 6"/>
          <p:cNvSpPr/>
          <p:nvPr/>
        </p:nvSpPr>
        <p:spPr>
          <a:xfrm>
            <a:off x="3437638" y="2237669"/>
            <a:ext cx="577240" cy="44084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2,N</a:t>
            </a:r>
            <a:endParaRPr lang="en-US" dirty="0"/>
          </a:p>
        </p:txBody>
      </p:sp>
      <p:sp>
        <p:nvSpPr>
          <p:cNvPr id="8" name="Rectangle 7"/>
          <p:cNvSpPr/>
          <p:nvPr/>
        </p:nvSpPr>
        <p:spPr>
          <a:xfrm>
            <a:off x="4261733" y="2237669"/>
            <a:ext cx="577240" cy="44084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1,H</a:t>
            </a:r>
            <a:endParaRPr lang="en-US" dirty="0"/>
          </a:p>
        </p:txBody>
      </p:sp>
      <p:sp>
        <p:nvSpPr>
          <p:cNvPr id="9" name="TextBox 8"/>
          <p:cNvSpPr txBox="1"/>
          <p:nvPr/>
        </p:nvSpPr>
        <p:spPr>
          <a:xfrm>
            <a:off x="6139730" y="2302950"/>
            <a:ext cx="2036285" cy="369332"/>
          </a:xfrm>
          <a:prstGeom prst="rect">
            <a:avLst/>
          </a:prstGeom>
          <a:noFill/>
        </p:spPr>
        <p:txBody>
          <a:bodyPr wrap="none" rtlCol="0">
            <a:spAutoFit/>
          </a:bodyPr>
          <a:lstStyle/>
          <a:p>
            <a:r>
              <a:rPr lang="en-US" dirty="0" smtClean="0"/>
              <a:t>Sorted PQ , n = 5</a:t>
            </a:r>
            <a:endParaRPr lang="en-US" dirty="0"/>
          </a:p>
        </p:txBody>
      </p:sp>
      <p:cxnSp>
        <p:nvCxnSpPr>
          <p:cNvPr id="11" name="Straight Arrow Connector 10"/>
          <p:cNvCxnSpPr>
            <a:stCxn id="4" idx="3"/>
            <a:endCxn id="5" idx="1"/>
          </p:cNvCxnSpPr>
          <p:nvPr/>
        </p:nvCxnSpPr>
        <p:spPr>
          <a:xfrm>
            <a:off x="1542588" y="2479083"/>
            <a:ext cx="257353"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2356188" y="2479083"/>
            <a:ext cx="257353"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3180286" y="2479083"/>
            <a:ext cx="257353"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014878" y="2474040"/>
            <a:ext cx="257353"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7" name="Rectangle 16"/>
          <p:cNvSpPr/>
          <p:nvPr/>
        </p:nvSpPr>
        <p:spPr>
          <a:xfrm>
            <a:off x="965348" y="3166793"/>
            <a:ext cx="577240" cy="44084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a:t>
            </a:r>
            <a:r>
              <a:rPr lang="en-US" dirty="0"/>
              <a:t>H</a:t>
            </a:r>
          </a:p>
        </p:txBody>
      </p:sp>
      <p:sp>
        <p:nvSpPr>
          <p:cNvPr id="18" name="Rectangle 17"/>
          <p:cNvSpPr/>
          <p:nvPr/>
        </p:nvSpPr>
        <p:spPr>
          <a:xfrm>
            <a:off x="1799941" y="3166793"/>
            <a:ext cx="577240" cy="44084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8,</a:t>
            </a:r>
            <a:r>
              <a:rPr lang="en-US" dirty="0"/>
              <a:t>B</a:t>
            </a:r>
          </a:p>
        </p:txBody>
      </p:sp>
      <p:sp>
        <p:nvSpPr>
          <p:cNvPr id="19" name="Rectangle 18"/>
          <p:cNvSpPr/>
          <p:nvPr/>
        </p:nvSpPr>
        <p:spPr>
          <a:xfrm>
            <a:off x="2603046" y="3156297"/>
            <a:ext cx="577240" cy="44084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9,</a:t>
            </a:r>
            <a:r>
              <a:rPr lang="en-US" dirty="0"/>
              <a:t>A</a:t>
            </a:r>
          </a:p>
        </p:txBody>
      </p:sp>
      <p:sp>
        <p:nvSpPr>
          <p:cNvPr id="20" name="Rectangle 19"/>
          <p:cNvSpPr/>
          <p:nvPr/>
        </p:nvSpPr>
        <p:spPr>
          <a:xfrm>
            <a:off x="3437638" y="3145801"/>
            <a:ext cx="577240" cy="44084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6,Q</a:t>
            </a:r>
            <a:endParaRPr lang="en-US" dirty="0"/>
          </a:p>
        </p:txBody>
      </p:sp>
      <p:sp>
        <p:nvSpPr>
          <p:cNvPr id="21" name="Rectangle 20"/>
          <p:cNvSpPr/>
          <p:nvPr/>
        </p:nvSpPr>
        <p:spPr>
          <a:xfrm>
            <a:off x="4261733" y="3145801"/>
            <a:ext cx="577240" cy="44084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r>
              <a:rPr lang="en-US" dirty="0" smtClean="0"/>
              <a:t>,</a:t>
            </a:r>
            <a:r>
              <a:rPr lang="en-US" dirty="0"/>
              <a:t>N</a:t>
            </a:r>
          </a:p>
        </p:txBody>
      </p:sp>
      <p:cxnSp>
        <p:nvCxnSpPr>
          <p:cNvPr id="22" name="Straight Arrow Connector 21"/>
          <p:cNvCxnSpPr>
            <a:stCxn id="17" idx="3"/>
            <a:endCxn id="18" idx="1"/>
          </p:cNvCxnSpPr>
          <p:nvPr/>
        </p:nvCxnSpPr>
        <p:spPr>
          <a:xfrm>
            <a:off x="1542588" y="3387215"/>
            <a:ext cx="257353"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2356188" y="3387215"/>
            <a:ext cx="257353"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3180286" y="3387215"/>
            <a:ext cx="257353"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4014878" y="3382172"/>
            <a:ext cx="257353" cy="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6139730" y="3145801"/>
            <a:ext cx="2136485" cy="369332"/>
          </a:xfrm>
          <a:prstGeom prst="rect">
            <a:avLst/>
          </a:prstGeom>
          <a:noFill/>
        </p:spPr>
        <p:txBody>
          <a:bodyPr wrap="none" rtlCol="0">
            <a:spAutoFit/>
          </a:bodyPr>
          <a:lstStyle/>
          <a:p>
            <a:r>
              <a:rPr lang="en-US" dirty="0" err="1" smtClean="0"/>
              <a:t>UnSorted</a:t>
            </a:r>
            <a:r>
              <a:rPr lang="en-US" dirty="0" smtClean="0"/>
              <a:t> PQ, n=5</a:t>
            </a:r>
            <a:endParaRPr lang="en-US" dirty="0"/>
          </a:p>
        </p:txBody>
      </p:sp>
    </p:spTree>
    <p:extLst>
      <p:ext uri="{BB962C8B-B14F-4D97-AF65-F5344CB8AC3E}">
        <p14:creationId xmlns:p14="http://schemas.microsoft.com/office/powerpoint/2010/main" val="158689847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2"/>
          <p:cNvSpPr>
            <a:spLocks noGrp="1" noChangeArrowheads="1"/>
          </p:cNvSpPr>
          <p:nvPr>
            <p:ph type="title"/>
          </p:nvPr>
        </p:nvSpPr>
        <p:spPr/>
        <p:txBody>
          <a:bodyPr/>
          <a:lstStyle/>
          <a:p>
            <a:pPr algn="l" eaLnBrk="1" hangingPunct="1"/>
            <a:r>
              <a:rPr lang="en-US" smtClean="0">
                <a:latin typeface="Arial" charset="0"/>
                <a:ea typeface="Arial" charset="0"/>
                <a:cs typeface="Arial" charset="0"/>
              </a:rPr>
              <a:t>Selection-Sort</a:t>
            </a:r>
          </a:p>
        </p:txBody>
      </p:sp>
      <p:sp>
        <p:nvSpPr>
          <p:cNvPr id="13317" name="Rectangle 3" descr="Rectangle: Click to edit Master text styles&#10;Second level&#10;Third level&#10;Fourth level&#10;Fifth level"/>
          <p:cNvSpPr>
            <a:spLocks noGrp="1" noChangeArrowheads="1"/>
          </p:cNvSpPr>
          <p:nvPr>
            <p:ph type="body" idx="1"/>
          </p:nvPr>
        </p:nvSpPr>
        <p:spPr>
          <a:xfrm>
            <a:off x="457200" y="1371600"/>
            <a:ext cx="8001000" cy="4572000"/>
          </a:xfrm>
        </p:spPr>
        <p:txBody>
          <a:bodyPr>
            <a:normAutofit fontScale="92500"/>
          </a:bodyPr>
          <a:lstStyle/>
          <a:p>
            <a:pPr eaLnBrk="1" hangingPunct="1"/>
            <a:r>
              <a:rPr lang="en-US" sz="2200" dirty="0" smtClean="0"/>
              <a:t>Selection-sort is the variation of PQ-sort where the priority queue is implemented with an </a:t>
            </a:r>
            <a:r>
              <a:rPr lang="en-US" sz="2200" b="1" dirty="0" smtClean="0"/>
              <a:t>unsorted</a:t>
            </a:r>
            <a:r>
              <a:rPr lang="en-US" sz="2200" dirty="0" smtClean="0"/>
              <a:t> sequence.</a:t>
            </a:r>
          </a:p>
          <a:p>
            <a:pPr eaLnBrk="1" hangingPunct="1"/>
            <a:endParaRPr lang="en-US" sz="2200" dirty="0" smtClean="0"/>
          </a:p>
          <a:p>
            <a:pPr eaLnBrk="1" hangingPunct="1"/>
            <a:r>
              <a:rPr lang="en-US" sz="2200" dirty="0" smtClean="0"/>
              <a:t>Running time of </a:t>
            </a:r>
            <a:r>
              <a:rPr lang="en-US" sz="2200" b="1" dirty="0" smtClean="0"/>
              <a:t>Selection-sort</a:t>
            </a:r>
            <a:r>
              <a:rPr lang="en-US" sz="2200" dirty="0" smtClean="0"/>
              <a:t>:</a:t>
            </a:r>
          </a:p>
          <a:p>
            <a:pPr marL="800100" lvl="1" indent="-342900" eaLnBrk="1" hangingPunct="1">
              <a:buSzTx/>
              <a:buFont typeface="Wingdings" pitchFamily="2" charset="2"/>
              <a:buAutoNum type="arabicPeriod"/>
            </a:pPr>
            <a:r>
              <a:rPr lang="en-US" sz="2200" dirty="0" smtClean="0"/>
              <a:t>Inserting the elements into the priority queue with </a:t>
            </a:r>
            <a:r>
              <a:rPr lang="en-US" sz="2200" b="1" i="1" dirty="0" smtClean="0"/>
              <a:t>n</a:t>
            </a:r>
            <a:r>
              <a:rPr lang="en-US" sz="2200" dirty="0" smtClean="0"/>
              <a:t> </a:t>
            </a:r>
            <a:r>
              <a:rPr lang="en-US" sz="2200" b="1" dirty="0" smtClean="0">
                <a:solidFill>
                  <a:schemeClr val="tx2"/>
                </a:solidFill>
              </a:rPr>
              <a:t>insert</a:t>
            </a:r>
            <a:r>
              <a:rPr lang="en-US" sz="2200" dirty="0" smtClean="0"/>
              <a:t> operations takes </a:t>
            </a:r>
            <a:r>
              <a:rPr lang="en-US" sz="2200" b="1" i="1" dirty="0" smtClean="0"/>
              <a:t>O</a:t>
            </a:r>
            <a:r>
              <a:rPr lang="en-US" sz="2200" dirty="0" smtClean="0"/>
              <a:t>(</a:t>
            </a:r>
            <a:r>
              <a:rPr lang="en-US" sz="2200" b="1" i="1" dirty="0" smtClean="0"/>
              <a:t>n</a:t>
            </a:r>
            <a:r>
              <a:rPr lang="en-US" sz="2200" dirty="0" smtClean="0"/>
              <a:t>) time.</a:t>
            </a:r>
          </a:p>
          <a:p>
            <a:pPr marL="800100" lvl="1" indent="-342900" eaLnBrk="1" hangingPunct="1">
              <a:buSzTx/>
              <a:buFont typeface="Wingdings" pitchFamily="2" charset="2"/>
              <a:buAutoNum type="arabicPeriod"/>
            </a:pPr>
            <a:r>
              <a:rPr lang="en-US" sz="2200" dirty="0" smtClean="0"/>
              <a:t>Removing the elements in sorted order from the priority queue with </a:t>
            </a:r>
            <a:r>
              <a:rPr lang="en-US" sz="2200" b="1" i="1" dirty="0" smtClean="0"/>
              <a:t>n</a:t>
            </a:r>
            <a:r>
              <a:rPr lang="en-US" sz="2200" dirty="0" smtClean="0"/>
              <a:t> </a:t>
            </a:r>
            <a:r>
              <a:rPr lang="en-US" sz="2200" b="1" dirty="0" err="1" smtClean="0">
                <a:solidFill>
                  <a:schemeClr val="tx2"/>
                </a:solidFill>
              </a:rPr>
              <a:t>removeMin</a:t>
            </a:r>
            <a:r>
              <a:rPr lang="en-US" sz="2200" dirty="0" smtClean="0"/>
              <a:t> operations takes time proportional to</a:t>
            </a:r>
            <a:br>
              <a:rPr lang="en-US" sz="2200" dirty="0" smtClean="0"/>
            </a:br>
            <a:r>
              <a:rPr lang="en-US" sz="2200" dirty="0" smtClean="0"/>
              <a:t>		 	</a:t>
            </a:r>
            <a:r>
              <a:rPr lang="en-US" sz="2200" dirty="0" smtClean="0">
                <a:sym typeface="Symbol" pitchFamily="18" charset="2"/>
              </a:rPr>
              <a:t>1 + 2 + …+ </a:t>
            </a:r>
            <a:r>
              <a:rPr lang="en-US" sz="2200" b="1" i="1" dirty="0" smtClean="0">
                <a:sym typeface="Symbol" pitchFamily="18" charset="2"/>
              </a:rPr>
              <a:t>n</a:t>
            </a:r>
          </a:p>
          <a:p>
            <a:pPr marL="800100" lvl="1" indent="-342900" eaLnBrk="1" hangingPunct="1">
              <a:buSzTx/>
              <a:buFont typeface="Wingdings" pitchFamily="2" charset="2"/>
              <a:buAutoNum type="arabicPeriod"/>
            </a:pPr>
            <a:endParaRPr lang="en-US" sz="2200" dirty="0" smtClean="0"/>
          </a:p>
          <a:p>
            <a:pPr eaLnBrk="1" hangingPunct="1"/>
            <a:r>
              <a:rPr lang="en-US" sz="2200" dirty="0" smtClean="0"/>
              <a:t>Selection-sort runs in </a:t>
            </a:r>
            <a:r>
              <a:rPr lang="en-US" sz="2200" b="1" i="1" dirty="0" smtClean="0"/>
              <a:t>O</a:t>
            </a:r>
            <a:r>
              <a:rPr lang="en-US" sz="2200" dirty="0" smtClean="0"/>
              <a:t>(</a:t>
            </a:r>
            <a:r>
              <a:rPr lang="en-US" sz="2200" b="1" i="1" dirty="0" smtClean="0"/>
              <a:t>n</a:t>
            </a:r>
            <a:r>
              <a:rPr lang="en-US" sz="2200" baseline="30000" dirty="0" smtClean="0"/>
              <a:t>2</a:t>
            </a:r>
            <a:r>
              <a:rPr lang="en-US" sz="2200" dirty="0" smtClean="0"/>
              <a:t>) time </a:t>
            </a:r>
          </a:p>
        </p:txBody>
      </p:sp>
      <p:sp>
        <p:nvSpPr>
          <p:cNvPr id="2" name="Footer Placeholder 1"/>
          <p:cNvSpPr>
            <a:spLocks noGrp="1"/>
          </p:cNvSpPr>
          <p:nvPr>
            <p:ph type="ftr" sz="quarter" idx="11"/>
          </p:nvPr>
        </p:nvSpPr>
        <p:spPr>
          <a:xfrm>
            <a:off x="4968833" y="6198306"/>
            <a:ext cx="3717967" cy="259278"/>
          </a:xfrm>
        </p:spPr>
        <p:txBody>
          <a:bodyPr/>
          <a:lstStyle/>
          <a:p>
            <a:pPr algn="l"/>
            <a:r>
              <a:rPr lang="en-US" smtClean="0">
                <a:solidFill>
                  <a:srgbClr val="993300"/>
                </a:solidFill>
              </a:rPr>
              <a:t>CPSC 3200 </a:t>
            </a:r>
          </a:p>
          <a:p>
            <a:pPr algn="l"/>
            <a:r>
              <a:rPr lang="en-US" dirty="0" smtClean="0">
                <a:solidFill>
                  <a:srgbClr val="993300"/>
                </a:solidFill>
              </a:rPr>
              <a:t>University of Tennessee at Chattanooga – Summer 2013</a:t>
            </a:r>
          </a:p>
          <a:p>
            <a:endParaRPr lang="en-US" dirty="0" smtClean="0"/>
          </a:p>
        </p:txBody>
      </p:sp>
      <p:sp>
        <p:nvSpPr>
          <p:cNvPr id="3" name="Slide Number Placeholder 2"/>
          <p:cNvSpPr>
            <a:spLocks noGrp="1"/>
          </p:cNvSpPr>
          <p:nvPr>
            <p:ph type="sldNum" sz="quarter" idx="12"/>
          </p:nvPr>
        </p:nvSpPr>
        <p:spPr/>
        <p:txBody>
          <a:bodyPr/>
          <a:lstStyle/>
          <a:p>
            <a:fld id="{B81203D6-0DDA-4AA7-8C29-C8F6DF4F2EC9}" type="slidenum">
              <a:rPr lang="en-US" smtClean="0"/>
              <a:t>47</a:t>
            </a:fld>
            <a:endParaRPr lang="en-US"/>
          </a:p>
        </p:txBody>
      </p:sp>
      <p:sp>
        <p:nvSpPr>
          <p:cNvPr id="9" name="Date Placeholder 17"/>
          <p:cNvSpPr txBox="1">
            <a:spLocks/>
          </p:cNvSpPr>
          <p:nvPr/>
        </p:nvSpPr>
        <p:spPr>
          <a:xfrm>
            <a:off x="6553200" y="6340475"/>
            <a:ext cx="2133600" cy="365125"/>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2400" kern="1200">
                <a:solidFill>
                  <a:schemeClr val="tx1"/>
                </a:solidFill>
                <a:latin typeface="Tahoma" pitchFamily="34" charset="0"/>
                <a:ea typeface="+mn-ea"/>
                <a:cs typeface="+mn-cs"/>
              </a:defRPr>
            </a:lvl1pPr>
            <a:lvl2pPr marL="742950" indent="-285750" algn="l" defTabSz="914400" rtl="0" eaLnBrk="0" latinLnBrk="0" hangingPunct="0">
              <a:defRPr sz="2400" kern="1200">
                <a:solidFill>
                  <a:schemeClr val="tx1"/>
                </a:solidFill>
                <a:latin typeface="Tahoma" pitchFamily="34" charset="0"/>
                <a:ea typeface="+mn-ea"/>
                <a:cs typeface="+mn-cs"/>
              </a:defRPr>
            </a:lvl2pPr>
            <a:lvl3pPr marL="1143000" indent="-228600" algn="l" defTabSz="914400" rtl="0" eaLnBrk="0" latinLnBrk="0" hangingPunct="0">
              <a:defRPr sz="2400" kern="1200">
                <a:solidFill>
                  <a:schemeClr val="tx1"/>
                </a:solidFill>
                <a:latin typeface="Tahoma" pitchFamily="34" charset="0"/>
                <a:ea typeface="+mn-ea"/>
                <a:cs typeface="+mn-cs"/>
              </a:defRPr>
            </a:lvl3pPr>
            <a:lvl4pPr marL="1600200" indent="-228600" algn="l" defTabSz="914400" rtl="0" eaLnBrk="0" latinLnBrk="0" hangingPunct="0">
              <a:defRPr sz="2400" kern="1200">
                <a:solidFill>
                  <a:schemeClr val="tx1"/>
                </a:solidFill>
                <a:latin typeface="Tahoma" pitchFamily="34" charset="0"/>
                <a:ea typeface="+mn-ea"/>
                <a:cs typeface="+mn-cs"/>
              </a:defRPr>
            </a:lvl4pPr>
            <a:lvl5pPr marL="2057400" indent="-228600" algn="l" defTabSz="914400" rtl="0" eaLnBrk="0" latinLnBrk="0" hangingPunct="0">
              <a:defRPr sz="2400"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9pPr>
          </a:lstStyle>
          <a:p>
            <a:pPr eaLnBrk="1" hangingPunct="1"/>
            <a:r>
              <a:rPr lang="en-US" sz="1000" kern="1200" dirty="0" smtClean="0">
                <a:solidFill>
                  <a:srgbClr val="993300"/>
                </a:solidFill>
                <a:latin typeface="+mn-lt"/>
                <a:ea typeface="+mn-ea"/>
                <a:cs typeface="+mn-cs"/>
              </a:rPr>
              <a:t>© 2010 Goodrich, </a:t>
            </a:r>
            <a:r>
              <a:rPr lang="en-US" sz="1000" kern="1200" dirty="0" err="1" smtClean="0">
                <a:solidFill>
                  <a:srgbClr val="993300"/>
                </a:solidFill>
                <a:latin typeface="+mn-lt"/>
                <a:ea typeface="+mn-ea"/>
                <a:cs typeface="+mn-cs"/>
              </a:rPr>
              <a:t>Tamassia</a:t>
            </a:r>
            <a:endParaRPr lang="en-US" sz="1000" kern="1200" dirty="0">
              <a:solidFill>
                <a:srgbClr val="993300"/>
              </a:solidFill>
              <a:latin typeface="+mn-lt"/>
              <a:ea typeface="+mn-ea"/>
              <a:cs typeface="+mn-cs"/>
            </a:endParaRPr>
          </a:p>
        </p:txBody>
      </p:sp>
    </p:spTree>
    <p:extLst>
      <p:ext uri="{BB962C8B-B14F-4D97-AF65-F5344CB8AC3E}">
        <p14:creationId xmlns:p14="http://schemas.microsoft.com/office/powerpoint/2010/main" val="80109316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2"/>
          <p:cNvSpPr>
            <a:spLocks noGrp="1" noChangeArrowheads="1"/>
          </p:cNvSpPr>
          <p:nvPr>
            <p:ph type="title"/>
          </p:nvPr>
        </p:nvSpPr>
        <p:spPr>
          <a:xfrm>
            <a:off x="533400" y="304800"/>
            <a:ext cx="7772400" cy="762000"/>
          </a:xfrm>
        </p:spPr>
        <p:txBody>
          <a:bodyPr>
            <a:normAutofit fontScale="90000"/>
          </a:bodyPr>
          <a:lstStyle/>
          <a:p>
            <a:pPr algn="l" eaLnBrk="1" hangingPunct="1"/>
            <a:r>
              <a:rPr lang="en-US" dirty="0" smtClean="0">
                <a:latin typeface="Arial" charset="0"/>
                <a:ea typeface="Arial" charset="0"/>
                <a:cs typeface="Arial" charset="0"/>
              </a:rPr>
              <a:t>Selection-Sort Example</a:t>
            </a:r>
          </a:p>
        </p:txBody>
      </p:sp>
      <p:sp>
        <p:nvSpPr>
          <p:cNvPr id="14341" name="Rectangle 3" descr="Rectangle: Click to edit Master text styles&#10;Second level&#10;Third level&#10;Fourth level&#10;Fifth level"/>
          <p:cNvSpPr>
            <a:spLocks noGrp="1" noChangeArrowheads="1"/>
          </p:cNvSpPr>
          <p:nvPr>
            <p:ph type="body" idx="1"/>
          </p:nvPr>
        </p:nvSpPr>
        <p:spPr>
          <a:xfrm>
            <a:off x="533400" y="1524000"/>
            <a:ext cx="7924800" cy="4800600"/>
          </a:xfrm>
        </p:spPr>
        <p:txBody>
          <a:bodyPr>
            <a:normAutofit/>
          </a:bodyPr>
          <a:lstStyle/>
          <a:p>
            <a:pPr eaLnBrk="1" hangingPunct="1">
              <a:lnSpc>
                <a:spcPct val="80000"/>
              </a:lnSpc>
              <a:spcBef>
                <a:spcPts val="200"/>
              </a:spcBef>
              <a:buFont typeface="Wingdings" pitchFamily="2" charset="2"/>
              <a:buNone/>
            </a:pPr>
            <a:r>
              <a:rPr lang="en-US" sz="1800" b="1" i="1" dirty="0" smtClean="0"/>
              <a:t>                       	</a:t>
            </a:r>
            <a:r>
              <a:rPr lang="en-US" sz="1800" b="1" dirty="0" smtClean="0">
                <a:solidFill>
                  <a:schemeClr val="tx2"/>
                </a:solidFill>
              </a:rPr>
              <a:t>Sequence S</a:t>
            </a:r>
            <a:r>
              <a:rPr lang="en-US" sz="1800" dirty="0" smtClean="0">
                <a:solidFill>
                  <a:schemeClr val="tx2"/>
                </a:solidFill>
              </a:rPr>
              <a:t>		</a:t>
            </a:r>
            <a:r>
              <a:rPr lang="en-US" sz="1800" b="1" dirty="0" smtClean="0">
                <a:solidFill>
                  <a:schemeClr val="tx2"/>
                </a:solidFill>
              </a:rPr>
              <a:t>Priority Queue P</a:t>
            </a:r>
            <a:r>
              <a:rPr lang="en-US" sz="1800" b="1" i="1" dirty="0" smtClean="0"/>
              <a:t>	</a:t>
            </a:r>
          </a:p>
          <a:p>
            <a:pPr eaLnBrk="1" hangingPunct="1">
              <a:lnSpc>
                <a:spcPct val="80000"/>
              </a:lnSpc>
              <a:spcBef>
                <a:spcPts val="200"/>
              </a:spcBef>
              <a:buFont typeface="Wingdings" pitchFamily="2" charset="2"/>
              <a:buNone/>
            </a:pPr>
            <a:r>
              <a:rPr lang="en-US" sz="1800" b="1" dirty="0" smtClean="0"/>
              <a:t>Input:</a:t>
            </a:r>
            <a:r>
              <a:rPr lang="en-US" sz="1800" dirty="0" smtClean="0"/>
              <a:t>		(7</a:t>
            </a:r>
            <a:r>
              <a:rPr lang="en-US" sz="1800" i="1" dirty="0" smtClean="0"/>
              <a:t>,</a:t>
            </a:r>
            <a:r>
              <a:rPr lang="en-US" sz="1800" dirty="0" smtClean="0"/>
              <a:t>4</a:t>
            </a:r>
            <a:r>
              <a:rPr lang="en-US" sz="1800" i="1" dirty="0" smtClean="0"/>
              <a:t>,</a:t>
            </a:r>
            <a:r>
              <a:rPr lang="en-US" sz="1800" dirty="0" smtClean="0"/>
              <a:t>8</a:t>
            </a:r>
            <a:r>
              <a:rPr lang="en-US" sz="1800" i="1" dirty="0" smtClean="0"/>
              <a:t>,</a:t>
            </a:r>
            <a:r>
              <a:rPr lang="en-US" sz="1800" dirty="0" smtClean="0"/>
              <a:t>2</a:t>
            </a:r>
            <a:r>
              <a:rPr lang="en-US" sz="1800" i="1" dirty="0" smtClean="0"/>
              <a:t>,</a:t>
            </a:r>
            <a:r>
              <a:rPr lang="en-US" sz="1800" dirty="0" smtClean="0"/>
              <a:t>5</a:t>
            </a:r>
            <a:r>
              <a:rPr lang="en-US" sz="1800" i="1" dirty="0" smtClean="0"/>
              <a:t>,</a:t>
            </a:r>
            <a:r>
              <a:rPr lang="en-US" sz="1800" dirty="0" smtClean="0"/>
              <a:t>3</a:t>
            </a:r>
            <a:r>
              <a:rPr lang="en-US" sz="1800" i="1" dirty="0" smtClean="0"/>
              <a:t>,</a:t>
            </a:r>
            <a:r>
              <a:rPr lang="en-US" sz="1800" dirty="0" smtClean="0"/>
              <a:t>9)		( )	</a:t>
            </a:r>
          </a:p>
          <a:p>
            <a:pPr eaLnBrk="1" hangingPunct="1">
              <a:lnSpc>
                <a:spcPct val="80000"/>
              </a:lnSpc>
              <a:spcBef>
                <a:spcPts val="200"/>
              </a:spcBef>
              <a:buFont typeface="Wingdings" pitchFamily="2" charset="2"/>
              <a:buNone/>
            </a:pPr>
            <a:endParaRPr lang="en-US" sz="1800" dirty="0" smtClean="0"/>
          </a:p>
          <a:p>
            <a:pPr eaLnBrk="1" hangingPunct="1">
              <a:lnSpc>
                <a:spcPct val="80000"/>
              </a:lnSpc>
              <a:spcBef>
                <a:spcPts val="200"/>
              </a:spcBef>
              <a:buFont typeface="Wingdings" pitchFamily="2" charset="2"/>
              <a:buNone/>
            </a:pPr>
            <a:r>
              <a:rPr lang="en-US" sz="1800" b="1" dirty="0" smtClean="0">
                <a:solidFill>
                  <a:srgbClr val="0000FF"/>
                </a:solidFill>
              </a:rPr>
              <a:t>Phase 1</a:t>
            </a:r>
            <a:r>
              <a:rPr lang="en-US" sz="1800" dirty="0" smtClean="0"/>
              <a:t>	</a:t>
            </a:r>
          </a:p>
          <a:p>
            <a:pPr eaLnBrk="1" hangingPunct="1">
              <a:lnSpc>
                <a:spcPct val="80000"/>
              </a:lnSpc>
              <a:spcBef>
                <a:spcPts val="200"/>
              </a:spcBef>
              <a:buFont typeface="Wingdings" pitchFamily="2" charset="2"/>
              <a:buNone/>
            </a:pPr>
            <a:r>
              <a:rPr lang="en-US" sz="1800" dirty="0" smtClean="0"/>
              <a:t>	(a)		(4</a:t>
            </a:r>
            <a:r>
              <a:rPr lang="en-US" sz="1800" i="1" dirty="0" smtClean="0"/>
              <a:t>,</a:t>
            </a:r>
            <a:r>
              <a:rPr lang="en-US" sz="1800" dirty="0" smtClean="0"/>
              <a:t>8</a:t>
            </a:r>
            <a:r>
              <a:rPr lang="en-US" sz="1800" i="1" dirty="0" smtClean="0"/>
              <a:t>,</a:t>
            </a:r>
            <a:r>
              <a:rPr lang="en-US" sz="1800" dirty="0" smtClean="0"/>
              <a:t>2</a:t>
            </a:r>
            <a:r>
              <a:rPr lang="en-US" sz="1800" i="1" dirty="0" smtClean="0"/>
              <a:t>,</a:t>
            </a:r>
            <a:r>
              <a:rPr lang="en-US" sz="1800" dirty="0" smtClean="0"/>
              <a:t>5</a:t>
            </a:r>
            <a:r>
              <a:rPr lang="en-US" sz="1800" i="1" dirty="0" smtClean="0"/>
              <a:t>,</a:t>
            </a:r>
            <a:r>
              <a:rPr lang="en-US" sz="1800" dirty="0" smtClean="0"/>
              <a:t>3</a:t>
            </a:r>
            <a:r>
              <a:rPr lang="en-US" sz="1800" i="1" dirty="0" smtClean="0"/>
              <a:t>,</a:t>
            </a:r>
            <a:r>
              <a:rPr lang="en-US" sz="1800" dirty="0" smtClean="0"/>
              <a:t>9)		(7)	</a:t>
            </a:r>
          </a:p>
          <a:p>
            <a:pPr eaLnBrk="1" hangingPunct="1">
              <a:lnSpc>
                <a:spcPct val="80000"/>
              </a:lnSpc>
              <a:spcBef>
                <a:spcPts val="200"/>
              </a:spcBef>
              <a:buFont typeface="Wingdings" pitchFamily="2" charset="2"/>
              <a:buNone/>
            </a:pPr>
            <a:r>
              <a:rPr lang="en-US" sz="1800" dirty="0" smtClean="0"/>
              <a:t>	(b)		(8</a:t>
            </a:r>
            <a:r>
              <a:rPr lang="en-US" sz="1800" i="1" dirty="0" smtClean="0"/>
              <a:t>,</a:t>
            </a:r>
            <a:r>
              <a:rPr lang="en-US" sz="1800" dirty="0" smtClean="0"/>
              <a:t>2</a:t>
            </a:r>
            <a:r>
              <a:rPr lang="en-US" sz="1800" i="1" dirty="0" smtClean="0"/>
              <a:t>,</a:t>
            </a:r>
            <a:r>
              <a:rPr lang="en-US" sz="1800" dirty="0" smtClean="0"/>
              <a:t>5</a:t>
            </a:r>
            <a:r>
              <a:rPr lang="en-US" sz="1800" i="1" dirty="0" smtClean="0"/>
              <a:t>,</a:t>
            </a:r>
            <a:r>
              <a:rPr lang="en-US" sz="1800" dirty="0" smtClean="0"/>
              <a:t>3</a:t>
            </a:r>
            <a:r>
              <a:rPr lang="en-US" sz="1800" i="1" dirty="0" smtClean="0"/>
              <a:t>,</a:t>
            </a:r>
            <a:r>
              <a:rPr lang="en-US" sz="1800" dirty="0" smtClean="0"/>
              <a:t>9)		(7</a:t>
            </a:r>
            <a:r>
              <a:rPr lang="en-US" sz="1800" i="1" dirty="0" smtClean="0"/>
              <a:t>,</a:t>
            </a:r>
            <a:r>
              <a:rPr lang="en-US" sz="1800" dirty="0" smtClean="0"/>
              <a:t>4)	</a:t>
            </a:r>
          </a:p>
          <a:p>
            <a:pPr eaLnBrk="1" hangingPunct="1">
              <a:lnSpc>
                <a:spcPct val="80000"/>
              </a:lnSpc>
              <a:spcBef>
                <a:spcPts val="200"/>
              </a:spcBef>
              <a:buFont typeface="Wingdings" pitchFamily="2" charset="2"/>
              <a:buNone/>
            </a:pPr>
            <a:r>
              <a:rPr lang="en-US" sz="1800" dirty="0" smtClean="0"/>
              <a:t>	..		..	..	</a:t>
            </a:r>
          </a:p>
          <a:p>
            <a:pPr eaLnBrk="1" hangingPunct="1">
              <a:lnSpc>
                <a:spcPct val="80000"/>
              </a:lnSpc>
              <a:spcBef>
                <a:spcPts val="200"/>
              </a:spcBef>
              <a:buFont typeface="Wingdings" pitchFamily="2" charset="2"/>
              <a:buNone/>
            </a:pPr>
            <a:r>
              <a:rPr lang="en-US" sz="1800" dirty="0" smtClean="0"/>
              <a:t>	(g)		( )			(7</a:t>
            </a:r>
            <a:r>
              <a:rPr lang="en-US" sz="1800" i="1" dirty="0" smtClean="0"/>
              <a:t>,</a:t>
            </a:r>
            <a:r>
              <a:rPr lang="en-US" sz="1800" dirty="0" smtClean="0"/>
              <a:t>4</a:t>
            </a:r>
            <a:r>
              <a:rPr lang="en-US" sz="1800" i="1" dirty="0" smtClean="0"/>
              <a:t>,</a:t>
            </a:r>
            <a:r>
              <a:rPr lang="en-US" sz="1800" dirty="0" smtClean="0"/>
              <a:t>8</a:t>
            </a:r>
            <a:r>
              <a:rPr lang="en-US" sz="1800" i="1" dirty="0" smtClean="0"/>
              <a:t>,</a:t>
            </a:r>
            <a:r>
              <a:rPr lang="en-US" sz="1800" dirty="0" smtClean="0"/>
              <a:t>2</a:t>
            </a:r>
            <a:r>
              <a:rPr lang="en-US" sz="1800" i="1" dirty="0" smtClean="0"/>
              <a:t>,</a:t>
            </a:r>
            <a:r>
              <a:rPr lang="en-US" sz="1800" dirty="0" smtClean="0"/>
              <a:t>5</a:t>
            </a:r>
            <a:r>
              <a:rPr lang="en-US" sz="1800" i="1" dirty="0" smtClean="0"/>
              <a:t>,</a:t>
            </a:r>
            <a:r>
              <a:rPr lang="en-US" sz="1800" dirty="0" smtClean="0"/>
              <a:t>3</a:t>
            </a:r>
            <a:r>
              <a:rPr lang="en-US" sz="1800" i="1" dirty="0" smtClean="0"/>
              <a:t>,</a:t>
            </a:r>
            <a:r>
              <a:rPr lang="en-US" sz="1800" dirty="0" smtClean="0"/>
              <a:t>9)	</a:t>
            </a:r>
          </a:p>
          <a:p>
            <a:pPr eaLnBrk="1" hangingPunct="1">
              <a:lnSpc>
                <a:spcPct val="80000"/>
              </a:lnSpc>
              <a:spcBef>
                <a:spcPts val="200"/>
              </a:spcBef>
              <a:buFont typeface="Wingdings" pitchFamily="2" charset="2"/>
              <a:buNone/>
            </a:pPr>
            <a:endParaRPr lang="en-US" sz="1800" dirty="0" smtClean="0"/>
          </a:p>
          <a:p>
            <a:pPr eaLnBrk="1" hangingPunct="1">
              <a:lnSpc>
                <a:spcPct val="80000"/>
              </a:lnSpc>
              <a:spcBef>
                <a:spcPts val="200"/>
              </a:spcBef>
              <a:buFont typeface="Wingdings" pitchFamily="2" charset="2"/>
              <a:buNone/>
            </a:pPr>
            <a:r>
              <a:rPr lang="en-US" sz="1800" b="1" dirty="0" smtClean="0">
                <a:solidFill>
                  <a:srgbClr val="0000FF"/>
                </a:solidFill>
              </a:rPr>
              <a:t>Phase 2	</a:t>
            </a:r>
          </a:p>
          <a:p>
            <a:pPr eaLnBrk="1" hangingPunct="1">
              <a:lnSpc>
                <a:spcPct val="80000"/>
              </a:lnSpc>
              <a:spcBef>
                <a:spcPts val="200"/>
              </a:spcBef>
              <a:buFont typeface="Wingdings" pitchFamily="2" charset="2"/>
              <a:buNone/>
            </a:pPr>
            <a:r>
              <a:rPr lang="en-US" sz="1800" dirty="0" smtClean="0"/>
              <a:t>	(a)		(2)			(7</a:t>
            </a:r>
            <a:r>
              <a:rPr lang="en-US" sz="1800" i="1" dirty="0" smtClean="0"/>
              <a:t>,</a:t>
            </a:r>
            <a:r>
              <a:rPr lang="en-US" sz="1800" dirty="0" smtClean="0"/>
              <a:t>4</a:t>
            </a:r>
            <a:r>
              <a:rPr lang="en-US" sz="1800" i="1" dirty="0" smtClean="0"/>
              <a:t>,</a:t>
            </a:r>
            <a:r>
              <a:rPr lang="en-US" sz="1800" dirty="0" smtClean="0"/>
              <a:t>8</a:t>
            </a:r>
            <a:r>
              <a:rPr lang="en-US" sz="1800" i="1" dirty="0" smtClean="0"/>
              <a:t>,</a:t>
            </a:r>
            <a:r>
              <a:rPr lang="en-US" sz="1800" dirty="0" smtClean="0"/>
              <a:t>5</a:t>
            </a:r>
            <a:r>
              <a:rPr lang="en-US" sz="1800" i="1" dirty="0" smtClean="0"/>
              <a:t>,</a:t>
            </a:r>
            <a:r>
              <a:rPr lang="en-US" sz="1800" dirty="0" smtClean="0"/>
              <a:t>3</a:t>
            </a:r>
            <a:r>
              <a:rPr lang="en-US" sz="1800" i="1" dirty="0" smtClean="0"/>
              <a:t>,</a:t>
            </a:r>
            <a:r>
              <a:rPr lang="en-US" sz="1800" dirty="0" smtClean="0"/>
              <a:t>9)	</a:t>
            </a:r>
          </a:p>
          <a:p>
            <a:pPr eaLnBrk="1" hangingPunct="1">
              <a:lnSpc>
                <a:spcPct val="80000"/>
              </a:lnSpc>
              <a:spcBef>
                <a:spcPts val="200"/>
              </a:spcBef>
              <a:buFont typeface="Wingdings" pitchFamily="2" charset="2"/>
              <a:buNone/>
            </a:pPr>
            <a:r>
              <a:rPr lang="en-US" sz="1800" dirty="0" smtClean="0"/>
              <a:t>	(b)		(2</a:t>
            </a:r>
            <a:r>
              <a:rPr lang="en-US" sz="1800" i="1" dirty="0" smtClean="0"/>
              <a:t>,</a:t>
            </a:r>
            <a:r>
              <a:rPr lang="en-US" sz="1800" dirty="0" smtClean="0"/>
              <a:t>3)			(7</a:t>
            </a:r>
            <a:r>
              <a:rPr lang="en-US" sz="1800" i="1" dirty="0" smtClean="0"/>
              <a:t>,</a:t>
            </a:r>
            <a:r>
              <a:rPr lang="en-US" sz="1800" dirty="0" smtClean="0"/>
              <a:t>4</a:t>
            </a:r>
            <a:r>
              <a:rPr lang="en-US" sz="1800" i="1" dirty="0" smtClean="0"/>
              <a:t>,</a:t>
            </a:r>
            <a:r>
              <a:rPr lang="en-US" sz="1800" dirty="0" smtClean="0"/>
              <a:t>8</a:t>
            </a:r>
            <a:r>
              <a:rPr lang="en-US" sz="1800" i="1" dirty="0" smtClean="0"/>
              <a:t>,</a:t>
            </a:r>
            <a:r>
              <a:rPr lang="en-US" sz="1800" dirty="0" smtClean="0"/>
              <a:t>5</a:t>
            </a:r>
            <a:r>
              <a:rPr lang="en-US" sz="1800" i="1" dirty="0" smtClean="0"/>
              <a:t>,</a:t>
            </a:r>
            <a:r>
              <a:rPr lang="en-US" sz="1800" dirty="0" smtClean="0"/>
              <a:t>9)	</a:t>
            </a:r>
          </a:p>
          <a:p>
            <a:pPr eaLnBrk="1" hangingPunct="1">
              <a:lnSpc>
                <a:spcPct val="80000"/>
              </a:lnSpc>
              <a:spcBef>
                <a:spcPts val="200"/>
              </a:spcBef>
              <a:buFont typeface="Wingdings" pitchFamily="2" charset="2"/>
              <a:buNone/>
            </a:pPr>
            <a:r>
              <a:rPr lang="en-US" sz="1800" dirty="0" smtClean="0"/>
              <a:t>	(c)		(2</a:t>
            </a:r>
            <a:r>
              <a:rPr lang="en-US" sz="1800" i="1" dirty="0" smtClean="0"/>
              <a:t>,</a:t>
            </a:r>
            <a:r>
              <a:rPr lang="en-US" sz="1800" dirty="0" smtClean="0"/>
              <a:t>3</a:t>
            </a:r>
            <a:r>
              <a:rPr lang="en-US" sz="1800" i="1" dirty="0" smtClean="0"/>
              <a:t>,</a:t>
            </a:r>
            <a:r>
              <a:rPr lang="en-US" sz="1800" dirty="0" smtClean="0"/>
              <a:t>4)			(7</a:t>
            </a:r>
            <a:r>
              <a:rPr lang="en-US" sz="1800" i="1" dirty="0" smtClean="0"/>
              <a:t>,</a:t>
            </a:r>
            <a:r>
              <a:rPr lang="en-US" sz="1800" dirty="0" smtClean="0"/>
              <a:t>8</a:t>
            </a:r>
            <a:r>
              <a:rPr lang="en-US" sz="1800" i="1" dirty="0" smtClean="0"/>
              <a:t>,</a:t>
            </a:r>
            <a:r>
              <a:rPr lang="en-US" sz="1800" dirty="0" smtClean="0"/>
              <a:t>5</a:t>
            </a:r>
            <a:r>
              <a:rPr lang="en-US" sz="1800" i="1" dirty="0" smtClean="0"/>
              <a:t>,</a:t>
            </a:r>
            <a:r>
              <a:rPr lang="en-US" sz="1800" dirty="0" smtClean="0"/>
              <a:t>9)	</a:t>
            </a:r>
          </a:p>
          <a:p>
            <a:pPr eaLnBrk="1" hangingPunct="1">
              <a:lnSpc>
                <a:spcPct val="80000"/>
              </a:lnSpc>
              <a:spcBef>
                <a:spcPts val="200"/>
              </a:spcBef>
              <a:buFont typeface="Wingdings" pitchFamily="2" charset="2"/>
              <a:buNone/>
            </a:pPr>
            <a:r>
              <a:rPr lang="en-US" sz="1800" dirty="0" smtClean="0"/>
              <a:t>	(d)		(2</a:t>
            </a:r>
            <a:r>
              <a:rPr lang="en-US" sz="1800" i="1" dirty="0" smtClean="0"/>
              <a:t>,</a:t>
            </a:r>
            <a:r>
              <a:rPr lang="en-US" sz="1800" dirty="0" smtClean="0"/>
              <a:t>3</a:t>
            </a:r>
            <a:r>
              <a:rPr lang="en-US" sz="1800" i="1" dirty="0" smtClean="0"/>
              <a:t>,</a:t>
            </a:r>
            <a:r>
              <a:rPr lang="en-US" sz="1800" dirty="0" smtClean="0"/>
              <a:t>4</a:t>
            </a:r>
            <a:r>
              <a:rPr lang="en-US" sz="1800" i="1" dirty="0" smtClean="0"/>
              <a:t>,</a:t>
            </a:r>
            <a:r>
              <a:rPr lang="en-US" sz="1800" dirty="0" smtClean="0"/>
              <a:t>5)			(7</a:t>
            </a:r>
            <a:r>
              <a:rPr lang="en-US" sz="1800" i="1" dirty="0" smtClean="0"/>
              <a:t>,</a:t>
            </a:r>
            <a:r>
              <a:rPr lang="en-US" sz="1800" dirty="0" smtClean="0"/>
              <a:t>8</a:t>
            </a:r>
            <a:r>
              <a:rPr lang="en-US" sz="1800" i="1" dirty="0" smtClean="0"/>
              <a:t>,</a:t>
            </a:r>
            <a:r>
              <a:rPr lang="en-US" sz="1800" dirty="0" smtClean="0"/>
              <a:t>9)	</a:t>
            </a:r>
          </a:p>
          <a:p>
            <a:pPr eaLnBrk="1" hangingPunct="1">
              <a:lnSpc>
                <a:spcPct val="80000"/>
              </a:lnSpc>
              <a:spcBef>
                <a:spcPts val="200"/>
              </a:spcBef>
              <a:buFont typeface="Wingdings" pitchFamily="2" charset="2"/>
              <a:buNone/>
            </a:pPr>
            <a:r>
              <a:rPr lang="en-US" sz="1800" dirty="0" smtClean="0"/>
              <a:t>	(e)		(2</a:t>
            </a:r>
            <a:r>
              <a:rPr lang="en-US" sz="1800" i="1" dirty="0" smtClean="0"/>
              <a:t>,</a:t>
            </a:r>
            <a:r>
              <a:rPr lang="en-US" sz="1800" dirty="0" smtClean="0"/>
              <a:t>3</a:t>
            </a:r>
            <a:r>
              <a:rPr lang="en-US" sz="1800" i="1" dirty="0" smtClean="0"/>
              <a:t>,</a:t>
            </a:r>
            <a:r>
              <a:rPr lang="en-US" sz="1800" dirty="0" smtClean="0"/>
              <a:t>4</a:t>
            </a:r>
            <a:r>
              <a:rPr lang="en-US" sz="1800" i="1" dirty="0" smtClean="0"/>
              <a:t>,</a:t>
            </a:r>
            <a:r>
              <a:rPr lang="en-US" sz="1800" dirty="0" smtClean="0"/>
              <a:t>5</a:t>
            </a:r>
            <a:r>
              <a:rPr lang="en-US" sz="1800" i="1" dirty="0" smtClean="0"/>
              <a:t>,</a:t>
            </a:r>
            <a:r>
              <a:rPr lang="en-US" sz="1800" dirty="0" smtClean="0"/>
              <a:t>7)		(8</a:t>
            </a:r>
            <a:r>
              <a:rPr lang="en-US" sz="1800" i="1" dirty="0" smtClean="0"/>
              <a:t>,</a:t>
            </a:r>
            <a:r>
              <a:rPr lang="en-US" sz="1800" dirty="0" smtClean="0"/>
              <a:t>9)	</a:t>
            </a:r>
          </a:p>
          <a:p>
            <a:pPr eaLnBrk="1" hangingPunct="1">
              <a:lnSpc>
                <a:spcPct val="80000"/>
              </a:lnSpc>
              <a:spcBef>
                <a:spcPts val="200"/>
              </a:spcBef>
              <a:buFont typeface="Wingdings" pitchFamily="2" charset="2"/>
              <a:buNone/>
            </a:pPr>
            <a:r>
              <a:rPr lang="en-US" sz="1800" dirty="0" smtClean="0"/>
              <a:t>	(f)		(2</a:t>
            </a:r>
            <a:r>
              <a:rPr lang="en-US" sz="1800" i="1" dirty="0" smtClean="0"/>
              <a:t>,</a:t>
            </a:r>
            <a:r>
              <a:rPr lang="en-US" sz="1800" dirty="0" smtClean="0"/>
              <a:t>3</a:t>
            </a:r>
            <a:r>
              <a:rPr lang="en-US" sz="1800" i="1" dirty="0" smtClean="0"/>
              <a:t>,</a:t>
            </a:r>
            <a:r>
              <a:rPr lang="en-US" sz="1800" dirty="0" smtClean="0"/>
              <a:t>4</a:t>
            </a:r>
            <a:r>
              <a:rPr lang="en-US" sz="1800" i="1" dirty="0" smtClean="0"/>
              <a:t>,</a:t>
            </a:r>
            <a:r>
              <a:rPr lang="en-US" sz="1800" dirty="0" smtClean="0"/>
              <a:t>5</a:t>
            </a:r>
            <a:r>
              <a:rPr lang="en-US" sz="1800" i="1" dirty="0" smtClean="0"/>
              <a:t>,</a:t>
            </a:r>
            <a:r>
              <a:rPr lang="en-US" sz="1800" dirty="0" smtClean="0"/>
              <a:t>7</a:t>
            </a:r>
            <a:r>
              <a:rPr lang="en-US" sz="1800" i="1" dirty="0" smtClean="0"/>
              <a:t>,</a:t>
            </a:r>
            <a:r>
              <a:rPr lang="en-US" sz="1800" dirty="0" smtClean="0"/>
              <a:t>8)		(9)	</a:t>
            </a:r>
          </a:p>
          <a:p>
            <a:pPr eaLnBrk="1" hangingPunct="1">
              <a:lnSpc>
                <a:spcPct val="80000"/>
              </a:lnSpc>
              <a:spcBef>
                <a:spcPts val="200"/>
              </a:spcBef>
              <a:buFont typeface="Wingdings" pitchFamily="2" charset="2"/>
              <a:buNone/>
            </a:pPr>
            <a:r>
              <a:rPr lang="en-US" sz="1800" dirty="0" smtClean="0"/>
              <a:t>	(g)		(2</a:t>
            </a:r>
            <a:r>
              <a:rPr lang="en-US" sz="1800" i="1" dirty="0" smtClean="0"/>
              <a:t>,</a:t>
            </a:r>
            <a:r>
              <a:rPr lang="en-US" sz="1800" dirty="0" smtClean="0"/>
              <a:t>3</a:t>
            </a:r>
            <a:r>
              <a:rPr lang="en-US" sz="1800" i="1" dirty="0" smtClean="0"/>
              <a:t>,</a:t>
            </a:r>
            <a:r>
              <a:rPr lang="en-US" sz="1800" dirty="0" smtClean="0"/>
              <a:t>4</a:t>
            </a:r>
            <a:r>
              <a:rPr lang="en-US" sz="1800" i="1" dirty="0" smtClean="0"/>
              <a:t>,</a:t>
            </a:r>
            <a:r>
              <a:rPr lang="en-US" sz="1800" dirty="0" smtClean="0"/>
              <a:t>5</a:t>
            </a:r>
            <a:r>
              <a:rPr lang="en-US" sz="1800" i="1" dirty="0" smtClean="0"/>
              <a:t>,</a:t>
            </a:r>
            <a:r>
              <a:rPr lang="en-US" sz="1800" dirty="0" smtClean="0"/>
              <a:t>7</a:t>
            </a:r>
            <a:r>
              <a:rPr lang="en-US" sz="1800" i="1" dirty="0" smtClean="0"/>
              <a:t>,</a:t>
            </a:r>
            <a:r>
              <a:rPr lang="en-US" sz="1800" dirty="0" smtClean="0"/>
              <a:t>8</a:t>
            </a:r>
            <a:r>
              <a:rPr lang="en-US" sz="1800" i="1" dirty="0" smtClean="0"/>
              <a:t>,</a:t>
            </a:r>
            <a:r>
              <a:rPr lang="en-US" sz="1800" dirty="0" smtClean="0"/>
              <a:t>9)		( )</a:t>
            </a:r>
          </a:p>
        </p:txBody>
      </p:sp>
      <p:sp>
        <p:nvSpPr>
          <p:cNvPr id="2" name="Footer Placeholder 1"/>
          <p:cNvSpPr>
            <a:spLocks noGrp="1"/>
          </p:cNvSpPr>
          <p:nvPr>
            <p:ph type="ftr" sz="quarter" idx="11"/>
          </p:nvPr>
        </p:nvSpPr>
        <p:spPr/>
        <p:txBody>
          <a:bodyPr/>
          <a:lstStyle/>
          <a:p>
            <a:pPr algn="l"/>
            <a:r>
              <a:rPr lang="en-US" smtClean="0">
                <a:solidFill>
                  <a:srgbClr val="993300"/>
                </a:solidFill>
              </a:rPr>
              <a:t>CPSC 3200 </a:t>
            </a:r>
          </a:p>
          <a:p>
            <a:pPr algn="l"/>
            <a:r>
              <a:rPr lang="en-US" smtClean="0">
                <a:solidFill>
                  <a:srgbClr val="993300"/>
                </a:solidFill>
              </a:rPr>
              <a:t>University of Tennessee at Chattanooga – Summer 2013</a:t>
            </a:r>
          </a:p>
          <a:p>
            <a:endParaRPr lang="en-US" dirty="0" smtClean="0"/>
          </a:p>
        </p:txBody>
      </p:sp>
      <p:sp>
        <p:nvSpPr>
          <p:cNvPr id="3" name="Slide Number Placeholder 2"/>
          <p:cNvSpPr>
            <a:spLocks noGrp="1"/>
          </p:cNvSpPr>
          <p:nvPr>
            <p:ph type="sldNum" sz="quarter" idx="12"/>
          </p:nvPr>
        </p:nvSpPr>
        <p:spPr/>
        <p:txBody>
          <a:bodyPr/>
          <a:lstStyle/>
          <a:p>
            <a:fld id="{B81203D6-0DDA-4AA7-8C29-C8F6DF4F2EC9}" type="slidenum">
              <a:rPr lang="en-US" smtClean="0"/>
              <a:t>48</a:t>
            </a:fld>
            <a:endParaRPr lang="en-US"/>
          </a:p>
        </p:txBody>
      </p:sp>
      <p:sp>
        <p:nvSpPr>
          <p:cNvPr id="9" name="Date Placeholder 17"/>
          <p:cNvSpPr txBox="1">
            <a:spLocks/>
          </p:cNvSpPr>
          <p:nvPr/>
        </p:nvSpPr>
        <p:spPr>
          <a:xfrm>
            <a:off x="6553200" y="6340475"/>
            <a:ext cx="2133600" cy="365125"/>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2400" kern="1200">
                <a:solidFill>
                  <a:schemeClr val="tx1"/>
                </a:solidFill>
                <a:latin typeface="Tahoma" pitchFamily="34" charset="0"/>
                <a:ea typeface="+mn-ea"/>
                <a:cs typeface="+mn-cs"/>
              </a:defRPr>
            </a:lvl1pPr>
            <a:lvl2pPr marL="742950" indent="-285750" algn="l" defTabSz="914400" rtl="0" eaLnBrk="0" latinLnBrk="0" hangingPunct="0">
              <a:defRPr sz="2400" kern="1200">
                <a:solidFill>
                  <a:schemeClr val="tx1"/>
                </a:solidFill>
                <a:latin typeface="Tahoma" pitchFamily="34" charset="0"/>
                <a:ea typeface="+mn-ea"/>
                <a:cs typeface="+mn-cs"/>
              </a:defRPr>
            </a:lvl2pPr>
            <a:lvl3pPr marL="1143000" indent="-228600" algn="l" defTabSz="914400" rtl="0" eaLnBrk="0" latinLnBrk="0" hangingPunct="0">
              <a:defRPr sz="2400" kern="1200">
                <a:solidFill>
                  <a:schemeClr val="tx1"/>
                </a:solidFill>
                <a:latin typeface="Tahoma" pitchFamily="34" charset="0"/>
                <a:ea typeface="+mn-ea"/>
                <a:cs typeface="+mn-cs"/>
              </a:defRPr>
            </a:lvl3pPr>
            <a:lvl4pPr marL="1600200" indent="-228600" algn="l" defTabSz="914400" rtl="0" eaLnBrk="0" latinLnBrk="0" hangingPunct="0">
              <a:defRPr sz="2400" kern="1200">
                <a:solidFill>
                  <a:schemeClr val="tx1"/>
                </a:solidFill>
                <a:latin typeface="Tahoma" pitchFamily="34" charset="0"/>
                <a:ea typeface="+mn-ea"/>
                <a:cs typeface="+mn-cs"/>
              </a:defRPr>
            </a:lvl4pPr>
            <a:lvl5pPr marL="2057400" indent="-228600" algn="l" defTabSz="914400" rtl="0" eaLnBrk="0" latinLnBrk="0" hangingPunct="0">
              <a:defRPr sz="2400"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9pPr>
          </a:lstStyle>
          <a:p>
            <a:pPr eaLnBrk="1" hangingPunct="1"/>
            <a:r>
              <a:rPr lang="en-US" sz="1000" kern="1200" dirty="0" smtClean="0">
                <a:solidFill>
                  <a:srgbClr val="993300"/>
                </a:solidFill>
                <a:latin typeface="+mn-lt"/>
                <a:ea typeface="+mn-ea"/>
                <a:cs typeface="+mn-cs"/>
              </a:rPr>
              <a:t>© 2010 Goodrich, </a:t>
            </a:r>
            <a:r>
              <a:rPr lang="en-US" sz="1000" kern="1200" dirty="0" err="1" smtClean="0">
                <a:solidFill>
                  <a:srgbClr val="993300"/>
                </a:solidFill>
                <a:latin typeface="+mn-lt"/>
                <a:ea typeface="+mn-ea"/>
                <a:cs typeface="+mn-cs"/>
              </a:rPr>
              <a:t>Tamassia</a:t>
            </a:r>
            <a:endParaRPr lang="en-US" sz="1000" kern="1200" dirty="0">
              <a:solidFill>
                <a:srgbClr val="993300"/>
              </a:solidFill>
              <a:latin typeface="+mn-lt"/>
              <a:ea typeface="+mn-ea"/>
              <a:cs typeface="+mn-cs"/>
            </a:endParaRPr>
          </a:p>
        </p:txBody>
      </p:sp>
    </p:spTree>
    <p:extLst>
      <p:ext uri="{BB962C8B-B14F-4D97-AF65-F5344CB8AC3E}">
        <p14:creationId xmlns:p14="http://schemas.microsoft.com/office/powerpoint/2010/main" val="194062108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type="title"/>
          </p:nvPr>
        </p:nvSpPr>
        <p:spPr/>
        <p:txBody>
          <a:bodyPr/>
          <a:lstStyle/>
          <a:p>
            <a:pPr algn="l" eaLnBrk="1" hangingPunct="1"/>
            <a:r>
              <a:rPr lang="en-US" smtClean="0">
                <a:latin typeface="Arial" charset="0"/>
                <a:ea typeface="Arial" charset="0"/>
                <a:cs typeface="Arial" charset="0"/>
              </a:rPr>
              <a:t>Insertion-Sort</a:t>
            </a:r>
          </a:p>
        </p:txBody>
      </p:sp>
      <p:sp>
        <p:nvSpPr>
          <p:cNvPr id="15365" name="Rectangle 3" descr="Rectangle: Click to edit Master text styles&#10;Second level&#10;Third level&#10;Fourth level&#10;Fifth level"/>
          <p:cNvSpPr>
            <a:spLocks noGrp="1" noChangeArrowheads="1"/>
          </p:cNvSpPr>
          <p:nvPr>
            <p:ph type="body" idx="1"/>
          </p:nvPr>
        </p:nvSpPr>
        <p:spPr>
          <a:xfrm>
            <a:off x="381000" y="1295400"/>
            <a:ext cx="8153400" cy="5029200"/>
          </a:xfrm>
        </p:spPr>
        <p:txBody>
          <a:bodyPr>
            <a:normAutofit lnSpcReduction="10000"/>
          </a:bodyPr>
          <a:lstStyle/>
          <a:p>
            <a:pPr marL="609600" indent="-609600" eaLnBrk="1" hangingPunct="1"/>
            <a:r>
              <a:rPr lang="en-US" sz="2200" dirty="0" smtClean="0"/>
              <a:t>Insertion-sort is the variation of PQ-sort where the priority queue is implemented with a </a:t>
            </a:r>
            <a:r>
              <a:rPr lang="en-US" sz="2200" b="1" dirty="0" smtClean="0"/>
              <a:t>sorted</a:t>
            </a:r>
            <a:r>
              <a:rPr lang="en-US" sz="2200" dirty="0" smtClean="0"/>
              <a:t> sequence.</a:t>
            </a:r>
          </a:p>
          <a:p>
            <a:pPr marL="609600" indent="-609600" eaLnBrk="1" hangingPunct="1"/>
            <a:endParaRPr lang="en-US" sz="2200" dirty="0" smtClean="0"/>
          </a:p>
          <a:p>
            <a:pPr marL="609600" indent="-609600" eaLnBrk="1" hangingPunct="1"/>
            <a:r>
              <a:rPr lang="en-US" sz="2200" dirty="0" smtClean="0"/>
              <a:t>Running time of </a:t>
            </a:r>
            <a:r>
              <a:rPr lang="en-US" sz="2200" b="1" dirty="0" smtClean="0"/>
              <a:t>Insertion-sort</a:t>
            </a:r>
            <a:r>
              <a:rPr lang="en-US" sz="2200" dirty="0" smtClean="0"/>
              <a:t>:</a:t>
            </a:r>
          </a:p>
          <a:p>
            <a:pPr marL="990600" lvl="1" indent="-533400" eaLnBrk="1" hangingPunct="1">
              <a:buSzTx/>
              <a:buFont typeface="Wingdings" pitchFamily="2" charset="2"/>
              <a:buAutoNum type="arabicPeriod"/>
            </a:pPr>
            <a:r>
              <a:rPr lang="en-US" sz="2200" dirty="0" smtClean="0"/>
              <a:t>Inserting the elements into the priority queue with </a:t>
            </a:r>
            <a:r>
              <a:rPr lang="en-US" sz="2200" b="1" i="1" dirty="0" smtClean="0"/>
              <a:t>n</a:t>
            </a:r>
            <a:r>
              <a:rPr lang="en-US" sz="2200" dirty="0" smtClean="0"/>
              <a:t> </a:t>
            </a:r>
            <a:r>
              <a:rPr lang="en-US" sz="2200" b="1" dirty="0" smtClean="0">
                <a:solidFill>
                  <a:schemeClr val="tx2"/>
                </a:solidFill>
              </a:rPr>
              <a:t>insert</a:t>
            </a:r>
            <a:r>
              <a:rPr lang="en-US" sz="2200" dirty="0" smtClean="0"/>
              <a:t> operations takes time proportional to</a:t>
            </a:r>
          </a:p>
          <a:p>
            <a:pPr marL="990600" lvl="1" indent="-533400" algn="ctr" eaLnBrk="1" hangingPunct="1">
              <a:buSzTx/>
              <a:buFont typeface="Wingdings" pitchFamily="2" charset="2"/>
              <a:buNone/>
            </a:pPr>
            <a:r>
              <a:rPr lang="en-US" sz="2200" dirty="0" smtClean="0">
                <a:sym typeface="Symbol" pitchFamily="18" charset="2"/>
              </a:rPr>
              <a:t>1 + 2 + …+ </a:t>
            </a:r>
            <a:r>
              <a:rPr lang="en-US" sz="2200" b="1" i="1" dirty="0" smtClean="0">
                <a:sym typeface="Symbol" pitchFamily="18" charset="2"/>
              </a:rPr>
              <a:t>n</a:t>
            </a:r>
            <a:endParaRPr lang="en-US" sz="2200" dirty="0" smtClean="0"/>
          </a:p>
          <a:p>
            <a:pPr marL="990600" lvl="1" indent="-533400" eaLnBrk="1" hangingPunct="1">
              <a:buSzTx/>
              <a:buFont typeface="Tahoma" pitchFamily="34" charset="0"/>
              <a:buAutoNum type="arabicPeriod" startAt="2"/>
            </a:pPr>
            <a:r>
              <a:rPr lang="en-US" sz="2200" dirty="0" smtClean="0"/>
              <a:t>Removing the elements in sorted order from the priority queue with  a series of </a:t>
            </a:r>
            <a:r>
              <a:rPr lang="en-US" sz="2200" b="1" i="1" dirty="0" smtClean="0"/>
              <a:t>n</a:t>
            </a:r>
            <a:r>
              <a:rPr lang="en-US" sz="2200" dirty="0" smtClean="0"/>
              <a:t> </a:t>
            </a:r>
            <a:r>
              <a:rPr lang="en-US" sz="2200" b="1" dirty="0" err="1" smtClean="0">
                <a:solidFill>
                  <a:schemeClr val="tx2"/>
                </a:solidFill>
              </a:rPr>
              <a:t>removeMin</a:t>
            </a:r>
            <a:r>
              <a:rPr lang="en-US" sz="2200" dirty="0" smtClean="0"/>
              <a:t> operations takes </a:t>
            </a:r>
            <a:r>
              <a:rPr lang="en-US" sz="2200" b="1" i="1" dirty="0" smtClean="0"/>
              <a:t>O</a:t>
            </a:r>
            <a:r>
              <a:rPr lang="en-US" sz="2200" dirty="0" smtClean="0"/>
              <a:t>(</a:t>
            </a:r>
            <a:r>
              <a:rPr lang="en-US" sz="2200" b="1" i="1" dirty="0" smtClean="0"/>
              <a:t>n</a:t>
            </a:r>
            <a:r>
              <a:rPr lang="en-US" sz="2200" dirty="0" smtClean="0"/>
              <a:t>) time.</a:t>
            </a:r>
          </a:p>
          <a:p>
            <a:pPr marL="990600" lvl="1" indent="-533400" eaLnBrk="1" hangingPunct="1">
              <a:buSzTx/>
              <a:buFont typeface="Tahoma" pitchFamily="34" charset="0"/>
              <a:buAutoNum type="arabicPeriod" startAt="2"/>
            </a:pPr>
            <a:endParaRPr lang="en-US" sz="2200" dirty="0" smtClean="0"/>
          </a:p>
          <a:p>
            <a:pPr marL="609600" indent="-609600" eaLnBrk="1" hangingPunct="1"/>
            <a:r>
              <a:rPr lang="en-US" sz="2200" dirty="0" smtClean="0"/>
              <a:t>Insertion-sort runs in </a:t>
            </a:r>
            <a:r>
              <a:rPr lang="en-US" sz="2200" b="1" i="1" dirty="0" smtClean="0"/>
              <a:t>O</a:t>
            </a:r>
            <a:r>
              <a:rPr lang="en-US" sz="2200" dirty="0" smtClean="0"/>
              <a:t>(</a:t>
            </a:r>
            <a:r>
              <a:rPr lang="en-US" sz="2200" b="1" i="1" dirty="0" smtClean="0"/>
              <a:t>n</a:t>
            </a:r>
            <a:r>
              <a:rPr lang="en-US" sz="2200" baseline="30000" dirty="0" smtClean="0"/>
              <a:t>2</a:t>
            </a:r>
            <a:r>
              <a:rPr lang="en-US" sz="2200" dirty="0" smtClean="0"/>
              <a:t>) time </a:t>
            </a:r>
          </a:p>
        </p:txBody>
      </p:sp>
      <p:sp>
        <p:nvSpPr>
          <p:cNvPr id="2" name="Footer Placeholder 1"/>
          <p:cNvSpPr>
            <a:spLocks noGrp="1"/>
          </p:cNvSpPr>
          <p:nvPr>
            <p:ph type="ftr" sz="quarter" idx="11"/>
          </p:nvPr>
        </p:nvSpPr>
        <p:spPr>
          <a:xfrm>
            <a:off x="4694216" y="6164038"/>
            <a:ext cx="3717967" cy="259278"/>
          </a:xfrm>
        </p:spPr>
        <p:txBody>
          <a:bodyPr/>
          <a:lstStyle/>
          <a:p>
            <a:pPr algn="l"/>
            <a:r>
              <a:rPr lang="en-US" smtClean="0">
                <a:solidFill>
                  <a:srgbClr val="993300"/>
                </a:solidFill>
              </a:rPr>
              <a:t>CPSC 3200 </a:t>
            </a:r>
          </a:p>
          <a:p>
            <a:pPr algn="l"/>
            <a:r>
              <a:rPr lang="en-US" dirty="0" smtClean="0">
                <a:solidFill>
                  <a:srgbClr val="993300"/>
                </a:solidFill>
              </a:rPr>
              <a:t>University of Tennessee at Chattanooga – Summer 2013</a:t>
            </a:r>
          </a:p>
          <a:p>
            <a:endParaRPr lang="en-US" dirty="0" smtClean="0"/>
          </a:p>
        </p:txBody>
      </p:sp>
      <p:sp>
        <p:nvSpPr>
          <p:cNvPr id="3" name="Slide Number Placeholder 2"/>
          <p:cNvSpPr>
            <a:spLocks noGrp="1"/>
          </p:cNvSpPr>
          <p:nvPr>
            <p:ph type="sldNum" sz="quarter" idx="12"/>
          </p:nvPr>
        </p:nvSpPr>
        <p:spPr/>
        <p:txBody>
          <a:bodyPr/>
          <a:lstStyle/>
          <a:p>
            <a:fld id="{B81203D6-0DDA-4AA7-8C29-C8F6DF4F2EC9}" type="slidenum">
              <a:rPr lang="en-US" smtClean="0"/>
              <a:t>49</a:t>
            </a:fld>
            <a:endParaRPr lang="en-US"/>
          </a:p>
        </p:txBody>
      </p:sp>
      <p:sp>
        <p:nvSpPr>
          <p:cNvPr id="9" name="Date Placeholder 17"/>
          <p:cNvSpPr txBox="1">
            <a:spLocks/>
          </p:cNvSpPr>
          <p:nvPr/>
        </p:nvSpPr>
        <p:spPr>
          <a:xfrm>
            <a:off x="6553200" y="6340475"/>
            <a:ext cx="2133600" cy="365125"/>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2400" kern="1200">
                <a:solidFill>
                  <a:schemeClr val="tx1"/>
                </a:solidFill>
                <a:latin typeface="Tahoma" pitchFamily="34" charset="0"/>
                <a:ea typeface="+mn-ea"/>
                <a:cs typeface="+mn-cs"/>
              </a:defRPr>
            </a:lvl1pPr>
            <a:lvl2pPr marL="742950" indent="-285750" algn="l" defTabSz="914400" rtl="0" eaLnBrk="0" latinLnBrk="0" hangingPunct="0">
              <a:defRPr sz="2400" kern="1200">
                <a:solidFill>
                  <a:schemeClr val="tx1"/>
                </a:solidFill>
                <a:latin typeface="Tahoma" pitchFamily="34" charset="0"/>
                <a:ea typeface="+mn-ea"/>
                <a:cs typeface="+mn-cs"/>
              </a:defRPr>
            </a:lvl2pPr>
            <a:lvl3pPr marL="1143000" indent="-228600" algn="l" defTabSz="914400" rtl="0" eaLnBrk="0" latinLnBrk="0" hangingPunct="0">
              <a:defRPr sz="2400" kern="1200">
                <a:solidFill>
                  <a:schemeClr val="tx1"/>
                </a:solidFill>
                <a:latin typeface="Tahoma" pitchFamily="34" charset="0"/>
                <a:ea typeface="+mn-ea"/>
                <a:cs typeface="+mn-cs"/>
              </a:defRPr>
            </a:lvl3pPr>
            <a:lvl4pPr marL="1600200" indent="-228600" algn="l" defTabSz="914400" rtl="0" eaLnBrk="0" latinLnBrk="0" hangingPunct="0">
              <a:defRPr sz="2400" kern="1200">
                <a:solidFill>
                  <a:schemeClr val="tx1"/>
                </a:solidFill>
                <a:latin typeface="Tahoma" pitchFamily="34" charset="0"/>
                <a:ea typeface="+mn-ea"/>
                <a:cs typeface="+mn-cs"/>
              </a:defRPr>
            </a:lvl4pPr>
            <a:lvl5pPr marL="2057400" indent="-228600" algn="l" defTabSz="914400" rtl="0" eaLnBrk="0" latinLnBrk="0" hangingPunct="0">
              <a:defRPr sz="2400"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9pPr>
          </a:lstStyle>
          <a:p>
            <a:pPr eaLnBrk="1" hangingPunct="1"/>
            <a:r>
              <a:rPr lang="en-US" sz="1000" kern="1200" dirty="0" smtClean="0">
                <a:solidFill>
                  <a:srgbClr val="993300"/>
                </a:solidFill>
                <a:latin typeface="+mn-lt"/>
                <a:ea typeface="+mn-ea"/>
                <a:cs typeface="+mn-cs"/>
              </a:rPr>
              <a:t>© 2010 Goodrich, </a:t>
            </a:r>
            <a:r>
              <a:rPr lang="en-US" sz="1000" kern="1200" dirty="0" err="1" smtClean="0">
                <a:solidFill>
                  <a:srgbClr val="993300"/>
                </a:solidFill>
                <a:latin typeface="+mn-lt"/>
                <a:ea typeface="+mn-ea"/>
                <a:cs typeface="+mn-cs"/>
              </a:rPr>
              <a:t>Tamassia</a:t>
            </a:r>
            <a:endParaRPr lang="en-US" sz="1000" kern="1200" dirty="0">
              <a:solidFill>
                <a:srgbClr val="993300"/>
              </a:solidFill>
              <a:latin typeface="+mn-lt"/>
              <a:ea typeface="+mn-ea"/>
              <a:cs typeface="+mn-cs"/>
            </a:endParaRPr>
          </a:p>
        </p:txBody>
      </p:sp>
    </p:spTree>
    <p:extLst>
      <p:ext uri="{BB962C8B-B14F-4D97-AF65-F5344CB8AC3E}">
        <p14:creationId xmlns:p14="http://schemas.microsoft.com/office/powerpoint/2010/main" val="1095750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27622"/>
            <a:ext cx="7313613" cy="868362"/>
          </a:xfrm>
        </p:spPr>
        <p:txBody>
          <a:bodyPr/>
          <a:lstStyle/>
          <a:p>
            <a:pPr algn="l"/>
            <a:r>
              <a:rPr lang="en-US" dirty="0" smtClean="0">
                <a:latin typeface="Arial" charset="0"/>
                <a:ea typeface="Arial" charset="0"/>
                <a:cs typeface="Arial" charset="0"/>
              </a:rPr>
              <a:t>Tree Operations</a:t>
            </a:r>
            <a:endParaRPr lang="en-US" dirty="0">
              <a:latin typeface="Arial" charset="0"/>
              <a:ea typeface="Arial" charset="0"/>
              <a:cs typeface="Arial" charset="0"/>
            </a:endParaRPr>
          </a:p>
        </p:txBody>
      </p:sp>
      <p:sp>
        <p:nvSpPr>
          <p:cNvPr id="3" name="Content Placeholder 2"/>
          <p:cNvSpPr>
            <a:spLocks noGrp="1"/>
          </p:cNvSpPr>
          <p:nvPr>
            <p:ph idx="1"/>
          </p:nvPr>
        </p:nvSpPr>
        <p:spPr/>
        <p:txBody>
          <a:bodyPr>
            <a:normAutofit fontScale="92500" lnSpcReduction="20000"/>
          </a:bodyPr>
          <a:lstStyle/>
          <a:p>
            <a:pPr>
              <a:spcBef>
                <a:spcPts val="200"/>
              </a:spcBef>
            </a:pPr>
            <a:r>
              <a:rPr lang="en-US" sz="2000" b="1" i="1" dirty="0" err="1" smtClean="0"/>
              <a:t>getElement</a:t>
            </a:r>
            <a:r>
              <a:rPr lang="en-US" sz="2000" b="1" i="1" dirty="0" smtClean="0"/>
              <a:t>()</a:t>
            </a:r>
            <a:r>
              <a:rPr lang="en-US" sz="2000" i="1" dirty="0" smtClean="0"/>
              <a:t>: returns the element stored at this position.</a:t>
            </a:r>
          </a:p>
          <a:p>
            <a:pPr>
              <a:spcBef>
                <a:spcPts val="200"/>
              </a:spcBef>
            </a:pPr>
            <a:r>
              <a:rPr lang="en-US" sz="2000" b="1" i="1" dirty="0"/>
              <a:t>r</a:t>
            </a:r>
            <a:r>
              <a:rPr lang="en-US" sz="2000" b="1" i="1" dirty="0" smtClean="0"/>
              <a:t>oot()</a:t>
            </a:r>
            <a:r>
              <a:rPr lang="en-US" sz="2000" i="1" dirty="0" smtClean="0"/>
              <a:t>: returns the root of the tree.</a:t>
            </a:r>
          </a:p>
          <a:p>
            <a:pPr>
              <a:spcBef>
                <a:spcPts val="200"/>
              </a:spcBef>
            </a:pPr>
            <a:r>
              <a:rPr lang="en-US" sz="2000" b="1" i="1" dirty="0" smtClean="0"/>
              <a:t>parent(p)</a:t>
            </a:r>
            <a:r>
              <a:rPr lang="en-US" sz="2000" i="1" dirty="0" smtClean="0"/>
              <a:t>: returns the parent of p, or null if p is the root.</a:t>
            </a:r>
          </a:p>
          <a:p>
            <a:pPr>
              <a:spcBef>
                <a:spcPts val="200"/>
              </a:spcBef>
            </a:pPr>
            <a:r>
              <a:rPr lang="en-US" sz="2000" b="1" i="1" dirty="0" smtClean="0"/>
              <a:t>children(p)</a:t>
            </a:r>
            <a:r>
              <a:rPr lang="en-US" sz="2000" i="1" dirty="0" smtClean="0"/>
              <a:t>: returns children of p as an </a:t>
            </a:r>
            <a:r>
              <a:rPr lang="en-US" sz="2000" i="1" dirty="0" err="1" smtClean="0"/>
              <a:t>iterable</a:t>
            </a:r>
            <a:r>
              <a:rPr lang="en-US" sz="2000" i="1" dirty="0" smtClean="0"/>
              <a:t> collection. </a:t>
            </a:r>
          </a:p>
          <a:p>
            <a:pPr>
              <a:spcBef>
                <a:spcPts val="200"/>
              </a:spcBef>
            </a:pPr>
            <a:r>
              <a:rPr lang="en-US" sz="2000" b="1" i="1" dirty="0" err="1" smtClean="0"/>
              <a:t>numChildren</a:t>
            </a:r>
            <a:r>
              <a:rPr lang="en-US" sz="2000" b="1" i="1" dirty="0" smtClean="0"/>
              <a:t>(p)</a:t>
            </a:r>
            <a:r>
              <a:rPr lang="en-US" sz="2000" i="1" dirty="0" smtClean="0"/>
              <a:t>: returns number of children of p. </a:t>
            </a:r>
          </a:p>
          <a:p>
            <a:pPr>
              <a:spcBef>
                <a:spcPts val="200"/>
              </a:spcBef>
            </a:pPr>
            <a:r>
              <a:rPr lang="en-US" sz="2000" b="1" i="1" dirty="0" err="1" smtClean="0"/>
              <a:t>isInternal</a:t>
            </a:r>
            <a:r>
              <a:rPr lang="en-US" sz="2000" b="1" i="1" dirty="0" smtClean="0"/>
              <a:t>(p)</a:t>
            </a:r>
            <a:r>
              <a:rPr lang="en-US" sz="2000" i="1" dirty="0" smtClean="0"/>
              <a:t>: returns true if p has at least one child.</a:t>
            </a:r>
            <a:endParaRPr lang="en-US" sz="2000" b="1" i="1" dirty="0" smtClean="0"/>
          </a:p>
          <a:p>
            <a:pPr>
              <a:spcBef>
                <a:spcPts val="200"/>
              </a:spcBef>
            </a:pPr>
            <a:r>
              <a:rPr lang="en-US" sz="2000" b="1" i="1" dirty="0" err="1" smtClean="0"/>
              <a:t>isExternal</a:t>
            </a:r>
            <a:r>
              <a:rPr lang="en-US" sz="2000" b="1" i="1" dirty="0" smtClean="0"/>
              <a:t>(p)</a:t>
            </a:r>
            <a:r>
              <a:rPr lang="en-US" sz="2000" i="1" dirty="0" smtClean="0"/>
              <a:t>: returns true if p does not have any children. </a:t>
            </a:r>
            <a:endParaRPr lang="en-US" sz="2000" b="1" i="1" dirty="0" smtClean="0"/>
          </a:p>
          <a:p>
            <a:pPr>
              <a:spcBef>
                <a:spcPts val="200"/>
              </a:spcBef>
            </a:pPr>
            <a:r>
              <a:rPr lang="en-US" sz="2000" b="1" i="1" dirty="0" err="1" smtClean="0"/>
              <a:t>isRoot</a:t>
            </a:r>
            <a:r>
              <a:rPr lang="en-US" sz="2000" b="1" i="1" dirty="0" smtClean="0"/>
              <a:t>(p)</a:t>
            </a:r>
            <a:r>
              <a:rPr lang="en-US" sz="2000" i="1" dirty="0" smtClean="0"/>
              <a:t>: returns true if p is the root of the tree. </a:t>
            </a:r>
            <a:endParaRPr lang="en-US" sz="2000" b="1" i="1" dirty="0" smtClean="0"/>
          </a:p>
          <a:p>
            <a:pPr>
              <a:spcBef>
                <a:spcPts val="200"/>
              </a:spcBef>
            </a:pPr>
            <a:r>
              <a:rPr lang="en-US" sz="2000" b="1" i="1" dirty="0" smtClean="0"/>
              <a:t>size()</a:t>
            </a:r>
            <a:r>
              <a:rPr lang="en-US" sz="2000" i="1" dirty="0" smtClean="0"/>
              <a:t>:returns the number of elements in the tree. </a:t>
            </a:r>
            <a:endParaRPr lang="en-US" sz="2000" b="1" i="1" dirty="0" smtClean="0"/>
          </a:p>
          <a:p>
            <a:pPr>
              <a:spcBef>
                <a:spcPts val="200"/>
              </a:spcBef>
            </a:pPr>
            <a:r>
              <a:rPr lang="en-US" sz="2000" b="1" i="1" dirty="0" err="1" smtClean="0"/>
              <a:t>isEmpty</a:t>
            </a:r>
            <a:r>
              <a:rPr lang="en-US" sz="2000" b="1" i="1" dirty="0" smtClean="0"/>
              <a:t>()</a:t>
            </a:r>
            <a:r>
              <a:rPr lang="en-US" sz="2000" i="1" dirty="0" smtClean="0"/>
              <a:t>:returns true if tree does not contain any positions.</a:t>
            </a:r>
            <a:endParaRPr lang="en-US" sz="2000" b="1" i="1" dirty="0" smtClean="0"/>
          </a:p>
          <a:p>
            <a:pPr>
              <a:spcBef>
                <a:spcPts val="200"/>
              </a:spcBef>
            </a:pPr>
            <a:r>
              <a:rPr lang="en-US" sz="2000" b="1" i="1" dirty="0" smtClean="0"/>
              <a:t>iterator()</a:t>
            </a:r>
            <a:r>
              <a:rPr lang="en-US" sz="2000" i="1" dirty="0" smtClean="0"/>
              <a:t>: returns an iterator for all the elements in the tree. </a:t>
            </a:r>
            <a:endParaRPr lang="en-US" sz="2000" b="1" i="1" dirty="0" smtClean="0"/>
          </a:p>
          <a:p>
            <a:pPr>
              <a:spcBef>
                <a:spcPts val="200"/>
              </a:spcBef>
            </a:pPr>
            <a:r>
              <a:rPr lang="en-US" sz="2000" b="1" i="1" dirty="0" smtClean="0"/>
              <a:t>positions()</a:t>
            </a:r>
            <a:r>
              <a:rPr lang="en-US" sz="2000" i="1" dirty="0" smtClean="0"/>
              <a:t>:returns an </a:t>
            </a:r>
            <a:r>
              <a:rPr lang="en-US" sz="2000" i="1" dirty="0" err="1" smtClean="0"/>
              <a:t>iterable</a:t>
            </a:r>
            <a:r>
              <a:rPr lang="en-US" sz="2000" i="1" dirty="0" smtClean="0"/>
              <a:t> collection of all elements in the tree. </a:t>
            </a:r>
          </a:p>
          <a:p>
            <a:pPr>
              <a:spcBef>
                <a:spcPts val="200"/>
              </a:spcBef>
            </a:pPr>
            <a:r>
              <a:rPr lang="en-US" sz="2000" b="1" i="1" dirty="0" smtClean="0"/>
              <a:t>Exception Handling</a:t>
            </a:r>
            <a:r>
              <a:rPr lang="en-US" sz="2000" i="1" dirty="0" smtClean="0"/>
              <a:t>: if the input parameter is invalid, throws </a:t>
            </a:r>
            <a:r>
              <a:rPr lang="en-US" sz="2000" i="1" dirty="0" err="1" smtClean="0"/>
              <a:t>IllegalArgumentException</a:t>
            </a:r>
            <a:endParaRPr lang="en-US" sz="2000" b="1" i="1" dirty="0" smtClean="0"/>
          </a:p>
          <a:p>
            <a:pPr>
              <a:spcBef>
                <a:spcPts val="200"/>
              </a:spcBef>
            </a:pPr>
            <a:endParaRPr lang="en-US" sz="2000" i="1" dirty="0" smtClean="0"/>
          </a:p>
          <a:p>
            <a:pPr>
              <a:spcBef>
                <a:spcPts val="200"/>
              </a:spcBef>
            </a:pPr>
            <a:endParaRPr lang="en-US" i="1" dirty="0" smtClean="0"/>
          </a:p>
          <a:p>
            <a:pPr>
              <a:spcBef>
                <a:spcPts val="200"/>
              </a:spcBef>
            </a:pPr>
            <a:endParaRPr lang="en-US" i="1" dirty="0"/>
          </a:p>
        </p:txBody>
      </p:sp>
    </p:spTree>
    <p:extLst>
      <p:ext uri="{BB962C8B-B14F-4D97-AF65-F5344CB8AC3E}">
        <p14:creationId xmlns:p14="http://schemas.microsoft.com/office/powerpoint/2010/main" val="52178426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a:xfrm>
            <a:off x="381000" y="304800"/>
            <a:ext cx="7772400" cy="762000"/>
          </a:xfrm>
        </p:spPr>
        <p:txBody>
          <a:bodyPr>
            <a:normAutofit fontScale="90000"/>
          </a:bodyPr>
          <a:lstStyle/>
          <a:p>
            <a:pPr algn="l" eaLnBrk="1" hangingPunct="1"/>
            <a:r>
              <a:rPr lang="en-US" dirty="0" smtClean="0">
                <a:latin typeface="Arial" charset="0"/>
                <a:ea typeface="Arial" charset="0"/>
                <a:cs typeface="Arial" charset="0"/>
              </a:rPr>
              <a:t>Insertion-Sort Example</a:t>
            </a:r>
          </a:p>
        </p:txBody>
      </p:sp>
      <p:sp>
        <p:nvSpPr>
          <p:cNvPr id="16389" name="Rectangle 3" descr="Rectangle: Click to edit Master text styles&#10;Second level&#10;Third level&#10;Fourth level&#10;Fifth level"/>
          <p:cNvSpPr>
            <a:spLocks noGrp="1" noChangeArrowheads="1"/>
          </p:cNvSpPr>
          <p:nvPr>
            <p:ph type="body" idx="1"/>
          </p:nvPr>
        </p:nvSpPr>
        <p:spPr>
          <a:xfrm>
            <a:off x="685800" y="1371600"/>
            <a:ext cx="7772400" cy="4876800"/>
          </a:xfrm>
        </p:spPr>
        <p:txBody>
          <a:bodyPr>
            <a:normAutofit/>
          </a:bodyPr>
          <a:lstStyle/>
          <a:p>
            <a:pPr eaLnBrk="1" hangingPunct="1">
              <a:lnSpc>
                <a:spcPct val="80000"/>
              </a:lnSpc>
              <a:spcBef>
                <a:spcPts val="200"/>
              </a:spcBef>
              <a:buFont typeface="Wingdings" pitchFamily="2" charset="2"/>
              <a:buNone/>
            </a:pPr>
            <a:r>
              <a:rPr lang="en-US" sz="1800" dirty="0" smtClean="0"/>
              <a:t>			</a:t>
            </a:r>
            <a:r>
              <a:rPr lang="en-US" sz="1800" b="1" dirty="0" smtClean="0">
                <a:solidFill>
                  <a:schemeClr val="tx2"/>
                </a:solidFill>
              </a:rPr>
              <a:t>Sequence S</a:t>
            </a:r>
            <a:r>
              <a:rPr lang="en-US" sz="1800" dirty="0" smtClean="0">
                <a:solidFill>
                  <a:schemeClr val="tx2"/>
                </a:solidFill>
              </a:rPr>
              <a:t>	</a:t>
            </a:r>
            <a:r>
              <a:rPr lang="en-US" sz="1800" b="1" dirty="0" smtClean="0">
                <a:solidFill>
                  <a:schemeClr val="tx2"/>
                </a:solidFill>
              </a:rPr>
              <a:t>Priority queue P	</a:t>
            </a:r>
          </a:p>
          <a:p>
            <a:pPr eaLnBrk="1" hangingPunct="1">
              <a:lnSpc>
                <a:spcPct val="80000"/>
              </a:lnSpc>
              <a:spcBef>
                <a:spcPts val="200"/>
              </a:spcBef>
              <a:buFont typeface="Wingdings" pitchFamily="2" charset="2"/>
              <a:buNone/>
            </a:pPr>
            <a:r>
              <a:rPr lang="en-US" sz="1800" b="1" dirty="0" smtClean="0"/>
              <a:t>Input:</a:t>
            </a:r>
            <a:r>
              <a:rPr lang="en-US" sz="1800" dirty="0" smtClean="0"/>
              <a:t>		(7</a:t>
            </a:r>
            <a:r>
              <a:rPr lang="en-US" sz="1800" i="1" dirty="0" smtClean="0"/>
              <a:t>,</a:t>
            </a:r>
            <a:r>
              <a:rPr lang="en-US" sz="1800" dirty="0" smtClean="0"/>
              <a:t>4</a:t>
            </a:r>
            <a:r>
              <a:rPr lang="en-US" sz="1800" i="1" dirty="0" smtClean="0"/>
              <a:t>,</a:t>
            </a:r>
            <a:r>
              <a:rPr lang="en-US" sz="1800" dirty="0" smtClean="0"/>
              <a:t>8</a:t>
            </a:r>
            <a:r>
              <a:rPr lang="en-US" sz="1800" i="1" dirty="0" smtClean="0"/>
              <a:t>,</a:t>
            </a:r>
            <a:r>
              <a:rPr lang="en-US" sz="1800" dirty="0" smtClean="0"/>
              <a:t>2</a:t>
            </a:r>
            <a:r>
              <a:rPr lang="en-US" sz="1800" i="1" dirty="0" smtClean="0"/>
              <a:t>,</a:t>
            </a:r>
            <a:r>
              <a:rPr lang="en-US" sz="1800" dirty="0" smtClean="0"/>
              <a:t>5</a:t>
            </a:r>
            <a:r>
              <a:rPr lang="en-US" sz="1800" i="1" dirty="0" smtClean="0"/>
              <a:t>,</a:t>
            </a:r>
            <a:r>
              <a:rPr lang="en-US" sz="1800" dirty="0" smtClean="0"/>
              <a:t>3</a:t>
            </a:r>
            <a:r>
              <a:rPr lang="en-US" sz="1800" i="1" dirty="0" smtClean="0"/>
              <a:t>,</a:t>
            </a:r>
            <a:r>
              <a:rPr lang="en-US" sz="1800" dirty="0" smtClean="0"/>
              <a:t>9)		( )	</a:t>
            </a:r>
          </a:p>
          <a:p>
            <a:pPr eaLnBrk="1" hangingPunct="1">
              <a:lnSpc>
                <a:spcPct val="80000"/>
              </a:lnSpc>
              <a:spcBef>
                <a:spcPts val="200"/>
              </a:spcBef>
              <a:buFont typeface="Wingdings" pitchFamily="2" charset="2"/>
              <a:buNone/>
            </a:pPr>
            <a:endParaRPr lang="en-US" sz="1800" dirty="0" smtClean="0"/>
          </a:p>
          <a:p>
            <a:pPr eaLnBrk="1" hangingPunct="1">
              <a:lnSpc>
                <a:spcPct val="80000"/>
              </a:lnSpc>
              <a:spcBef>
                <a:spcPts val="200"/>
              </a:spcBef>
              <a:buFont typeface="Wingdings" pitchFamily="2" charset="2"/>
              <a:buNone/>
            </a:pPr>
            <a:r>
              <a:rPr lang="en-US" sz="1800" b="1" dirty="0" smtClean="0">
                <a:solidFill>
                  <a:srgbClr val="0000FF"/>
                </a:solidFill>
              </a:rPr>
              <a:t>Phase 1	</a:t>
            </a:r>
          </a:p>
          <a:p>
            <a:pPr eaLnBrk="1" hangingPunct="1">
              <a:lnSpc>
                <a:spcPct val="80000"/>
              </a:lnSpc>
              <a:spcBef>
                <a:spcPts val="200"/>
              </a:spcBef>
              <a:buFont typeface="Wingdings" pitchFamily="2" charset="2"/>
              <a:buNone/>
            </a:pPr>
            <a:r>
              <a:rPr lang="en-US" sz="1800" dirty="0" smtClean="0"/>
              <a:t>     (a)		(4</a:t>
            </a:r>
            <a:r>
              <a:rPr lang="en-US" sz="1800" i="1" dirty="0" smtClean="0"/>
              <a:t>,</a:t>
            </a:r>
            <a:r>
              <a:rPr lang="en-US" sz="1800" dirty="0" smtClean="0"/>
              <a:t>8</a:t>
            </a:r>
            <a:r>
              <a:rPr lang="en-US" sz="1800" i="1" dirty="0" smtClean="0"/>
              <a:t>,</a:t>
            </a:r>
            <a:r>
              <a:rPr lang="en-US" sz="1800" dirty="0" smtClean="0"/>
              <a:t>2</a:t>
            </a:r>
            <a:r>
              <a:rPr lang="en-US" sz="1800" i="1" dirty="0" smtClean="0"/>
              <a:t>,</a:t>
            </a:r>
            <a:r>
              <a:rPr lang="en-US" sz="1800" dirty="0" smtClean="0"/>
              <a:t>5</a:t>
            </a:r>
            <a:r>
              <a:rPr lang="en-US" sz="1800" i="1" dirty="0" smtClean="0"/>
              <a:t>,</a:t>
            </a:r>
            <a:r>
              <a:rPr lang="en-US" sz="1800" dirty="0" smtClean="0"/>
              <a:t>3</a:t>
            </a:r>
            <a:r>
              <a:rPr lang="en-US" sz="1800" i="1" dirty="0" smtClean="0"/>
              <a:t>,</a:t>
            </a:r>
            <a:r>
              <a:rPr lang="en-US" sz="1800" dirty="0" smtClean="0"/>
              <a:t>9)		(7)	</a:t>
            </a:r>
          </a:p>
          <a:p>
            <a:pPr eaLnBrk="1" hangingPunct="1">
              <a:lnSpc>
                <a:spcPct val="80000"/>
              </a:lnSpc>
              <a:spcBef>
                <a:spcPts val="200"/>
              </a:spcBef>
              <a:buFont typeface="Wingdings" pitchFamily="2" charset="2"/>
              <a:buNone/>
            </a:pPr>
            <a:r>
              <a:rPr lang="en-US" sz="1800" dirty="0" smtClean="0"/>
              <a:t>	(b)		(8</a:t>
            </a:r>
            <a:r>
              <a:rPr lang="en-US" sz="1800" i="1" dirty="0" smtClean="0"/>
              <a:t>,</a:t>
            </a:r>
            <a:r>
              <a:rPr lang="en-US" sz="1800" dirty="0" smtClean="0"/>
              <a:t>2</a:t>
            </a:r>
            <a:r>
              <a:rPr lang="en-US" sz="1800" i="1" dirty="0" smtClean="0"/>
              <a:t>,</a:t>
            </a:r>
            <a:r>
              <a:rPr lang="en-US" sz="1800" dirty="0" smtClean="0"/>
              <a:t>5</a:t>
            </a:r>
            <a:r>
              <a:rPr lang="en-US" sz="1800" i="1" dirty="0" smtClean="0"/>
              <a:t>,</a:t>
            </a:r>
            <a:r>
              <a:rPr lang="en-US" sz="1800" dirty="0" smtClean="0"/>
              <a:t>3</a:t>
            </a:r>
            <a:r>
              <a:rPr lang="en-US" sz="1800" i="1" dirty="0" smtClean="0"/>
              <a:t>,</a:t>
            </a:r>
            <a:r>
              <a:rPr lang="en-US" sz="1800" dirty="0" smtClean="0"/>
              <a:t>9)		(4</a:t>
            </a:r>
            <a:r>
              <a:rPr lang="en-US" sz="1800" i="1" dirty="0" smtClean="0"/>
              <a:t>,</a:t>
            </a:r>
            <a:r>
              <a:rPr lang="en-US" sz="1800" dirty="0" smtClean="0"/>
              <a:t>7)	</a:t>
            </a:r>
          </a:p>
          <a:p>
            <a:pPr eaLnBrk="1" hangingPunct="1">
              <a:lnSpc>
                <a:spcPct val="80000"/>
              </a:lnSpc>
              <a:spcBef>
                <a:spcPts val="200"/>
              </a:spcBef>
              <a:buFont typeface="Wingdings" pitchFamily="2" charset="2"/>
              <a:buNone/>
            </a:pPr>
            <a:r>
              <a:rPr lang="en-US" sz="1800" dirty="0" smtClean="0"/>
              <a:t>	(c)		(2</a:t>
            </a:r>
            <a:r>
              <a:rPr lang="en-US" sz="1800" i="1" dirty="0" smtClean="0"/>
              <a:t>,</a:t>
            </a:r>
            <a:r>
              <a:rPr lang="en-US" sz="1800" dirty="0" smtClean="0"/>
              <a:t>5</a:t>
            </a:r>
            <a:r>
              <a:rPr lang="en-US" sz="1800" i="1" dirty="0" smtClean="0"/>
              <a:t>,</a:t>
            </a:r>
            <a:r>
              <a:rPr lang="en-US" sz="1800" dirty="0" smtClean="0"/>
              <a:t>3</a:t>
            </a:r>
            <a:r>
              <a:rPr lang="en-US" sz="1800" i="1" dirty="0" smtClean="0"/>
              <a:t>,</a:t>
            </a:r>
            <a:r>
              <a:rPr lang="en-US" sz="1800" dirty="0" smtClean="0"/>
              <a:t>9)			(4</a:t>
            </a:r>
            <a:r>
              <a:rPr lang="en-US" sz="1800" i="1" dirty="0" smtClean="0"/>
              <a:t>,</a:t>
            </a:r>
            <a:r>
              <a:rPr lang="en-US" sz="1800" dirty="0" smtClean="0"/>
              <a:t>7</a:t>
            </a:r>
            <a:r>
              <a:rPr lang="en-US" sz="1800" i="1" dirty="0" smtClean="0"/>
              <a:t>,</a:t>
            </a:r>
            <a:r>
              <a:rPr lang="en-US" sz="1800" dirty="0" smtClean="0"/>
              <a:t>8)	</a:t>
            </a:r>
          </a:p>
          <a:p>
            <a:pPr eaLnBrk="1" hangingPunct="1">
              <a:lnSpc>
                <a:spcPct val="80000"/>
              </a:lnSpc>
              <a:spcBef>
                <a:spcPts val="200"/>
              </a:spcBef>
              <a:buFont typeface="Wingdings" pitchFamily="2" charset="2"/>
              <a:buNone/>
            </a:pPr>
            <a:r>
              <a:rPr lang="en-US" sz="1800" dirty="0" smtClean="0"/>
              <a:t>	(d)		(5</a:t>
            </a:r>
            <a:r>
              <a:rPr lang="en-US" sz="1800" i="1" dirty="0" smtClean="0"/>
              <a:t>,</a:t>
            </a:r>
            <a:r>
              <a:rPr lang="en-US" sz="1800" dirty="0" smtClean="0"/>
              <a:t>3</a:t>
            </a:r>
            <a:r>
              <a:rPr lang="en-US" sz="1800" i="1" dirty="0" smtClean="0"/>
              <a:t>,</a:t>
            </a:r>
            <a:r>
              <a:rPr lang="en-US" sz="1800" dirty="0" smtClean="0"/>
              <a:t>9)			(2</a:t>
            </a:r>
            <a:r>
              <a:rPr lang="en-US" sz="1800" i="1" dirty="0" smtClean="0"/>
              <a:t>,</a:t>
            </a:r>
            <a:r>
              <a:rPr lang="en-US" sz="1800" dirty="0" smtClean="0"/>
              <a:t>4</a:t>
            </a:r>
            <a:r>
              <a:rPr lang="en-US" sz="1800" i="1" dirty="0" smtClean="0"/>
              <a:t>,</a:t>
            </a:r>
            <a:r>
              <a:rPr lang="en-US" sz="1800" dirty="0" smtClean="0"/>
              <a:t>7</a:t>
            </a:r>
            <a:r>
              <a:rPr lang="en-US" sz="1800" i="1" dirty="0" smtClean="0"/>
              <a:t>,</a:t>
            </a:r>
            <a:r>
              <a:rPr lang="en-US" sz="1800" dirty="0" smtClean="0"/>
              <a:t>8)	</a:t>
            </a:r>
          </a:p>
          <a:p>
            <a:pPr eaLnBrk="1" hangingPunct="1">
              <a:lnSpc>
                <a:spcPct val="80000"/>
              </a:lnSpc>
              <a:spcBef>
                <a:spcPts val="200"/>
              </a:spcBef>
              <a:buFont typeface="Wingdings" pitchFamily="2" charset="2"/>
              <a:buNone/>
            </a:pPr>
            <a:r>
              <a:rPr lang="en-US" sz="1800" dirty="0" smtClean="0"/>
              <a:t>	(e)		(3</a:t>
            </a:r>
            <a:r>
              <a:rPr lang="en-US" sz="1800" i="1" dirty="0" smtClean="0"/>
              <a:t>,</a:t>
            </a:r>
            <a:r>
              <a:rPr lang="en-US" sz="1800" dirty="0" smtClean="0"/>
              <a:t>9)			(2</a:t>
            </a:r>
            <a:r>
              <a:rPr lang="en-US" sz="1800" i="1" dirty="0" smtClean="0"/>
              <a:t>,</a:t>
            </a:r>
            <a:r>
              <a:rPr lang="en-US" sz="1800" dirty="0" smtClean="0"/>
              <a:t>4</a:t>
            </a:r>
            <a:r>
              <a:rPr lang="en-US" sz="1800" i="1" dirty="0" smtClean="0"/>
              <a:t>,</a:t>
            </a:r>
            <a:r>
              <a:rPr lang="en-US" sz="1800" dirty="0" smtClean="0"/>
              <a:t>5</a:t>
            </a:r>
            <a:r>
              <a:rPr lang="en-US" sz="1800" i="1" dirty="0" smtClean="0"/>
              <a:t>,</a:t>
            </a:r>
            <a:r>
              <a:rPr lang="en-US" sz="1800" dirty="0" smtClean="0"/>
              <a:t>7</a:t>
            </a:r>
            <a:r>
              <a:rPr lang="en-US" sz="1800" i="1" dirty="0" smtClean="0"/>
              <a:t>,</a:t>
            </a:r>
            <a:r>
              <a:rPr lang="en-US" sz="1800" dirty="0" smtClean="0"/>
              <a:t>8)	</a:t>
            </a:r>
          </a:p>
          <a:p>
            <a:pPr eaLnBrk="1" hangingPunct="1">
              <a:lnSpc>
                <a:spcPct val="80000"/>
              </a:lnSpc>
              <a:spcBef>
                <a:spcPts val="200"/>
              </a:spcBef>
              <a:buFont typeface="Wingdings" pitchFamily="2" charset="2"/>
              <a:buNone/>
            </a:pPr>
            <a:r>
              <a:rPr lang="en-US" sz="1800" dirty="0" smtClean="0"/>
              <a:t>	(f)		(9)			(2</a:t>
            </a:r>
            <a:r>
              <a:rPr lang="en-US" sz="1800" i="1" dirty="0" smtClean="0"/>
              <a:t>,</a:t>
            </a:r>
            <a:r>
              <a:rPr lang="en-US" sz="1800" dirty="0" smtClean="0"/>
              <a:t>3</a:t>
            </a:r>
            <a:r>
              <a:rPr lang="en-US" sz="1800" i="1" dirty="0" smtClean="0"/>
              <a:t>,</a:t>
            </a:r>
            <a:r>
              <a:rPr lang="en-US" sz="1800" dirty="0" smtClean="0"/>
              <a:t>4</a:t>
            </a:r>
            <a:r>
              <a:rPr lang="en-US" sz="1800" i="1" dirty="0" smtClean="0"/>
              <a:t>,</a:t>
            </a:r>
            <a:r>
              <a:rPr lang="en-US" sz="1800" dirty="0" smtClean="0"/>
              <a:t>5</a:t>
            </a:r>
            <a:r>
              <a:rPr lang="en-US" sz="1800" i="1" dirty="0" smtClean="0"/>
              <a:t>,</a:t>
            </a:r>
            <a:r>
              <a:rPr lang="en-US" sz="1800" dirty="0" smtClean="0"/>
              <a:t>7</a:t>
            </a:r>
            <a:r>
              <a:rPr lang="en-US" sz="1800" i="1" dirty="0" smtClean="0"/>
              <a:t>,</a:t>
            </a:r>
            <a:r>
              <a:rPr lang="en-US" sz="1800" dirty="0" smtClean="0"/>
              <a:t>8)	</a:t>
            </a:r>
          </a:p>
          <a:p>
            <a:pPr eaLnBrk="1" hangingPunct="1">
              <a:lnSpc>
                <a:spcPct val="80000"/>
              </a:lnSpc>
              <a:spcBef>
                <a:spcPts val="200"/>
              </a:spcBef>
              <a:buFont typeface="Wingdings" pitchFamily="2" charset="2"/>
              <a:buNone/>
            </a:pPr>
            <a:r>
              <a:rPr lang="en-US" sz="1800" dirty="0" smtClean="0"/>
              <a:t>	(g)		( )			(2</a:t>
            </a:r>
            <a:r>
              <a:rPr lang="en-US" sz="1800" i="1" dirty="0" smtClean="0"/>
              <a:t>,</a:t>
            </a:r>
            <a:r>
              <a:rPr lang="en-US" sz="1800" dirty="0" smtClean="0"/>
              <a:t>3</a:t>
            </a:r>
            <a:r>
              <a:rPr lang="en-US" sz="1800" i="1" dirty="0" smtClean="0"/>
              <a:t>,</a:t>
            </a:r>
            <a:r>
              <a:rPr lang="en-US" sz="1800" dirty="0" smtClean="0"/>
              <a:t>4</a:t>
            </a:r>
            <a:r>
              <a:rPr lang="en-US" sz="1800" i="1" dirty="0" smtClean="0"/>
              <a:t>,</a:t>
            </a:r>
            <a:r>
              <a:rPr lang="en-US" sz="1800" dirty="0" smtClean="0"/>
              <a:t>5</a:t>
            </a:r>
            <a:r>
              <a:rPr lang="en-US" sz="1800" i="1" dirty="0" smtClean="0"/>
              <a:t>,</a:t>
            </a:r>
            <a:r>
              <a:rPr lang="en-US" sz="1800" dirty="0" smtClean="0"/>
              <a:t>7</a:t>
            </a:r>
            <a:r>
              <a:rPr lang="en-US" sz="1800" i="1" dirty="0" smtClean="0"/>
              <a:t>,</a:t>
            </a:r>
            <a:r>
              <a:rPr lang="en-US" sz="1800" dirty="0" smtClean="0"/>
              <a:t>8</a:t>
            </a:r>
            <a:r>
              <a:rPr lang="en-US" sz="1800" i="1" dirty="0" smtClean="0"/>
              <a:t>,</a:t>
            </a:r>
            <a:r>
              <a:rPr lang="en-US" sz="1800" dirty="0" smtClean="0"/>
              <a:t>9)	</a:t>
            </a:r>
          </a:p>
          <a:p>
            <a:pPr eaLnBrk="1" hangingPunct="1">
              <a:lnSpc>
                <a:spcPct val="80000"/>
              </a:lnSpc>
              <a:spcBef>
                <a:spcPts val="200"/>
              </a:spcBef>
              <a:buFont typeface="Wingdings" pitchFamily="2" charset="2"/>
              <a:buNone/>
            </a:pPr>
            <a:endParaRPr lang="en-US" sz="1800" dirty="0" smtClean="0"/>
          </a:p>
          <a:p>
            <a:pPr eaLnBrk="1" hangingPunct="1">
              <a:lnSpc>
                <a:spcPct val="80000"/>
              </a:lnSpc>
              <a:spcBef>
                <a:spcPts val="200"/>
              </a:spcBef>
              <a:buFont typeface="Wingdings" pitchFamily="2" charset="2"/>
              <a:buNone/>
            </a:pPr>
            <a:r>
              <a:rPr lang="en-US" sz="1800" b="1" dirty="0" smtClean="0">
                <a:solidFill>
                  <a:srgbClr val="0000FF"/>
                </a:solidFill>
              </a:rPr>
              <a:t>Phase 2	</a:t>
            </a:r>
          </a:p>
          <a:p>
            <a:pPr eaLnBrk="1" hangingPunct="1">
              <a:lnSpc>
                <a:spcPct val="80000"/>
              </a:lnSpc>
              <a:spcBef>
                <a:spcPts val="200"/>
              </a:spcBef>
              <a:buFont typeface="Wingdings" pitchFamily="2" charset="2"/>
              <a:buNone/>
            </a:pPr>
            <a:r>
              <a:rPr lang="en-US" sz="1800" dirty="0" smtClean="0"/>
              <a:t>	(a)		(2)			(3</a:t>
            </a:r>
            <a:r>
              <a:rPr lang="en-US" sz="1800" i="1" dirty="0" smtClean="0"/>
              <a:t>,</a:t>
            </a:r>
            <a:r>
              <a:rPr lang="en-US" sz="1800" dirty="0" smtClean="0"/>
              <a:t>4</a:t>
            </a:r>
            <a:r>
              <a:rPr lang="en-US" sz="1800" i="1" dirty="0" smtClean="0"/>
              <a:t>,</a:t>
            </a:r>
            <a:r>
              <a:rPr lang="en-US" sz="1800" dirty="0" smtClean="0"/>
              <a:t>5</a:t>
            </a:r>
            <a:r>
              <a:rPr lang="en-US" sz="1800" i="1" dirty="0" smtClean="0"/>
              <a:t>,</a:t>
            </a:r>
            <a:r>
              <a:rPr lang="en-US" sz="1800" dirty="0" smtClean="0"/>
              <a:t>7</a:t>
            </a:r>
            <a:r>
              <a:rPr lang="en-US" sz="1800" i="1" dirty="0" smtClean="0"/>
              <a:t>,</a:t>
            </a:r>
            <a:r>
              <a:rPr lang="en-US" sz="1800" dirty="0" smtClean="0"/>
              <a:t>8</a:t>
            </a:r>
            <a:r>
              <a:rPr lang="en-US" sz="1800" i="1" dirty="0" smtClean="0"/>
              <a:t>,</a:t>
            </a:r>
            <a:r>
              <a:rPr lang="en-US" sz="1800" dirty="0" smtClean="0"/>
              <a:t>9)	</a:t>
            </a:r>
          </a:p>
          <a:p>
            <a:pPr eaLnBrk="1" hangingPunct="1">
              <a:lnSpc>
                <a:spcPct val="80000"/>
              </a:lnSpc>
              <a:spcBef>
                <a:spcPts val="200"/>
              </a:spcBef>
              <a:buFont typeface="Wingdings" pitchFamily="2" charset="2"/>
              <a:buNone/>
            </a:pPr>
            <a:r>
              <a:rPr lang="en-US" sz="1800" dirty="0" smtClean="0"/>
              <a:t>	(b)		(2</a:t>
            </a:r>
            <a:r>
              <a:rPr lang="en-US" sz="1800" i="1" dirty="0" smtClean="0"/>
              <a:t>,</a:t>
            </a:r>
            <a:r>
              <a:rPr lang="en-US" sz="1800" dirty="0" smtClean="0"/>
              <a:t>3)			(4</a:t>
            </a:r>
            <a:r>
              <a:rPr lang="en-US" sz="1800" i="1" dirty="0" smtClean="0"/>
              <a:t>,</a:t>
            </a:r>
            <a:r>
              <a:rPr lang="en-US" sz="1800" dirty="0" smtClean="0"/>
              <a:t>5</a:t>
            </a:r>
            <a:r>
              <a:rPr lang="en-US" sz="1800" i="1" dirty="0" smtClean="0"/>
              <a:t>,</a:t>
            </a:r>
            <a:r>
              <a:rPr lang="en-US" sz="1800" dirty="0" smtClean="0"/>
              <a:t>7</a:t>
            </a:r>
            <a:r>
              <a:rPr lang="en-US" sz="1800" i="1" dirty="0" smtClean="0"/>
              <a:t>,</a:t>
            </a:r>
            <a:r>
              <a:rPr lang="en-US" sz="1800" dirty="0" smtClean="0"/>
              <a:t>8</a:t>
            </a:r>
            <a:r>
              <a:rPr lang="en-US" sz="1800" i="1" dirty="0" smtClean="0"/>
              <a:t>,</a:t>
            </a:r>
            <a:r>
              <a:rPr lang="en-US" sz="1800" dirty="0" smtClean="0"/>
              <a:t>9)	</a:t>
            </a:r>
          </a:p>
          <a:p>
            <a:pPr eaLnBrk="1" hangingPunct="1">
              <a:lnSpc>
                <a:spcPct val="80000"/>
              </a:lnSpc>
              <a:spcBef>
                <a:spcPts val="200"/>
              </a:spcBef>
              <a:buFont typeface="Wingdings" pitchFamily="2" charset="2"/>
              <a:buNone/>
            </a:pPr>
            <a:r>
              <a:rPr lang="en-US" sz="1800" dirty="0" smtClean="0"/>
              <a:t>	..		..			..	</a:t>
            </a:r>
          </a:p>
          <a:p>
            <a:pPr eaLnBrk="1" hangingPunct="1">
              <a:lnSpc>
                <a:spcPct val="80000"/>
              </a:lnSpc>
              <a:spcBef>
                <a:spcPts val="200"/>
              </a:spcBef>
              <a:buFont typeface="Wingdings" pitchFamily="2" charset="2"/>
              <a:buNone/>
            </a:pPr>
            <a:r>
              <a:rPr lang="en-US" sz="1800" dirty="0" smtClean="0"/>
              <a:t>	(g)		(2</a:t>
            </a:r>
            <a:r>
              <a:rPr lang="en-US" sz="1800" i="1" dirty="0" smtClean="0"/>
              <a:t>,</a:t>
            </a:r>
            <a:r>
              <a:rPr lang="en-US" sz="1800" dirty="0" smtClean="0"/>
              <a:t>3</a:t>
            </a:r>
            <a:r>
              <a:rPr lang="en-US" sz="1800" i="1" dirty="0" smtClean="0"/>
              <a:t>,</a:t>
            </a:r>
            <a:r>
              <a:rPr lang="en-US" sz="1800" dirty="0" smtClean="0"/>
              <a:t>4</a:t>
            </a:r>
            <a:r>
              <a:rPr lang="en-US" sz="1800" i="1" dirty="0" smtClean="0"/>
              <a:t>,</a:t>
            </a:r>
            <a:r>
              <a:rPr lang="en-US" sz="1800" dirty="0" smtClean="0"/>
              <a:t>5</a:t>
            </a:r>
            <a:r>
              <a:rPr lang="en-US" sz="1800" i="1" dirty="0" smtClean="0"/>
              <a:t>,</a:t>
            </a:r>
            <a:r>
              <a:rPr lang="en-US" sz="1800" dirty="0" smtClean="0"/>
              <a:t>7</a:t>
            </a:r>
            <a:r>
              <a:rPr lang="en-US" sz="1800" i="1" dirty="0" smtClean="0"/>
              <a:t>,</a:t>
            </a:r>
            <a:r>
              <a:rPr lang="en-US" sz="1800" dirty="0" smtClean="0"/>
              <a:t>8</a:t>
            </a:r>
            <a:r>
              <a:rPr lang="en-US" sz="1800" i="1" dirty="0" smtClean="0"/>
              <a:t>,</a:t>
            </a:r>
            <a:r>
              <a:rPr lang="en-US" sz="1800" dirty="0" smtClean="0"/>
              <a:t>9)		( )</a:t>
            </a:r>
          </a:p>
        </p:txBody>
      </p:sp>
      <p:sp>
        <p:nvSpPr>
          <p:cNvPr id="2" name="Footer Placeholder 1"/>
          <p:cNvSpPr>
            <a:spLocks noGrp="1"/>
          </p:cNvSpPr>
          <p:nvPr>
            <p:ph type="ftr" sz="quarter" idx="11"/>
          </p:nvPr>
        </p:nvSpPr>
        <p:spPr/>
        <p:txBody>
          <a:bodyPr/>
          <a:lstStyle/>
          <a:p>
            <a:pPr algn="l"/>
            <a:r>
              <a:rPr lang="en-US" smtClean="0">
                <a:solidFill>
                  <a:srgbClr val="993300"/>
                </a:solidFill>
              </a:rPr>
              <a:t>CPSC 3200 </a:t>
            </a:r>
          </a:p>
          <a:p>
            <a:pPr algn="l"/>
            <a:r>
              <a:rPr lang="en-US" smtClean="0">
                <a:solidFill>
                  <a:srgbClr val="993300"/>
                </a:solidFill>
              </a:rPr>
              <a:t>University of Tennessee at Chattanooga – Summer 2013</a:t>
            </a:r>
          </a:p>
          <a:p>
            <a:endParaRPr lang="en-US" dirty="0" smtClean="0"/>
          </a:p>
        </p:txBody>
      </p:sp>
      <p:sp>
        <p:nvSpPr>
          <p:cNvPr id="3" name="Slide Number Placeholder 2"/>
          <p:cNvSpPr>
            <a:spLocks noGrp="1"/>
          </p:cNvSpPr>
          <p:nvPr>
            <p:ph type="sldNum" sz="quarter" idx="12"/>
          </p:nvPr>
        </p:nvSpPr>
        <p:spPr/>
        <p:txBody>
          <a:bodyPr/>
          <a:lstStyle/>
          <a:p>
            <a:fld id="{B81203D6-0DDA-4AA7-8C29-C8F6DF4F2EC9}" type="slidenum">
              <a:rPr lang="en-US" smtClean="0"/>
              <a:t>50</a:t>
            </a:fld>
            <a:endParaRPr lang="en-US"/>
          </a:p>
        </p:txBody>
      </p:sp>
      <p:sp>
        <p:nvSpPr>
          <p:cNvPr id="9" name="Date Placeholder 17"/>
          <p:cNvSpPr txBox="1">
            <a:spLocks/>
          </p:cNvSpPr>
          <p:nvPr/>
        </p:nvSpPr>
        <p:spPr>
          <a:xfrm>
            <a:off x="6553200" y="6340475"/>
            <a:ext cx="2133600" cy="365125"/>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marL="0" algn="l" defTabSz="914400" rtl="0" eaLnBrk="0" latinLnBrk="0" hangingPunct="0">
              <a:defRPr sz="2400" kern="1200">
                <a:solidFill>
                  <a:schemeClr val="tx1"/>
                </a:solidFill>
                <a:latin typeface="Tahoma" pitchFamily="34" charset="0"/>
                <a:ea typeface="+mn-ea"/>
                <a:cs typeface="+mn-cs"/>
              </a:defRPr>
            </a:lvl1pPr>
            <a:lvl2pPr marL="742950" indent="-285750" algn="l" defTabSz="914400" rtl="0" eaLnBrk="0" latinLnBrk="0" hangingPunct="0">
              <a:defRPr sz="2400" kern="1200">
                <a:solidFill>
                  <a:schemeClr val="tx1"/>
                </a:solidFill>
                <a:latin typeface="Tahoma" pitchFamily="34" charset="0"/>
                <a:ea typeface="+mn-ea"/>
                <a:cs typeface="+mn-cs"/>
              </a:defRPr>
            </a:lvl2pPr>
            <a:lvl3pPr marL="1143000" indent="-228600" algn="l" defTabSz="914400" rtl="0" eaLnBrk="0" latinLnBrk="0" hangingPunct="0">
              <a:defRPr sz="2400" kern="1200">
                <a:solidFill>
                  <a:schemeClr val="tx1"/>
                </a:solidFill>
                <a:latin typeface="Tahoma" pitchFamily="34" charset="0"/>
                <a:ea typeface="+mn-ea"/>
                <a:cs typeface="+mn-cs"/>
              </a:defRPr>
            </a:lvl3pPr>
            <a:lvl4pPr marL="1600200" indent="-228600" algn="l" defTabSz="914400" rtl="0" eaLnBrk="0" latinLnBrk="0" hangingPunct="0">
              <a:defRPr sz="2400" kern="1200">
                <a:solidFill>
                  <a:schemeClr val="tx1"/>
                </a:solidFill>
                <a:latin typeface="Tahoma" pitchFamily="34" charset="0"/>
                <a:ea typeface="+mn-ea"/>
                <a:cs typeface="+mn-cs"/>
              </a:defRPr>
            </a:lvl4pPr>
            <a:lvl5pPr marL="2057400" indent="-228600" algn="l" defTabSz="914400" rtl="0" eaLnBrk="0" latinLnBrk="0" hangingPunct="0">
              <a:defRPr sz="2400" kern="1200">
                <a:solidFill>
                  <a:schemeClr val="tx1"/>
                </a:solidFill>
                <a:latin typeface="Tahoma" pitchFamily="34" charset="0"/>
                <a:ea typeface="+mn-ea"/>
                <a:cs typeface="+mn-cs"/>
              </a:defRPr>
            </a:lvl5pPr>
            <a:lvl6pPr marL="25146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6pPr>
            <a:lvl7pPr marL="29718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7pPr>
            <a:lvl8pPr marL="34290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8pPr>
            <a:lvl9pPr marL="3886200" indent="-228600" algn="l" defTabSz="914400" rtl="0" eaLnBrk="0" fontAlgn="base" latinLnBrk="0" hangingPunct="0">
              <a:spcBef>
                <a:spcPct val="0"/>
              </a:spcBef>
              <a:spcAft>
                <a:spcPct val="0"/>
              </a:spcAft>
              <a:defRPr sz="2400" kern="1200">
                <a:solidFill>
                  <a:schemeClr val="tx1"/>
                </a:solidFill>
                <a:latin typeface="Tahoma" pitchFamily="34" charset="0"/>
                <a:ea typeface="+mn-ea"/>
                <a:cs typeface="+mn-cs"/>
              </a:defRPr>
            </a:lvl9pPr>
          </a:lstStyle>
          <a:p>
            <a:pPr eaLnBrk="1" hangingPunct="1"/>
            <a:r>
              <a:rPr lang="en-US" sz="1000" kern="1200" dirty="0" smtClean="0">
                <a:solidFill>
                  <a:srgbClr val="993300"/>
                </a:solidFill>
                <a:latin typeface="+mn-lt"/>
                <a:ea typeface="+mn-ea"/>
                <a:cs typeface="+mn-cs"/>
              </a:rPr>
              <a:t>© 2010 Goodrich, </a:t>
            </a:r>
            <a:r>
              <a:rPr lang="en-US" sz="1000" kern="1200" dirty="0" err="1" smtClean="0">
                <a:solidFill>
                  <a:srgbClr val="993300"/>
                </a:solidFill>
                <a:latin typeface="+mn-lt"/>
                <a:ea typeface="+mn-ea"/>
                <a:cs typeface="+mn-cs"/>
              </a:rPr>
              <a:t>Tamassia</a:t>
            </a:r>
            <a:endParaRPr lang="en-US" sz="1000" kern="1200" dirty="0">
              <a:solidFill>
                <a:srgbClr val="993300"/>
              </a:solidFill>
              <a:latin typeface="+mn-lt"/>
              <a:ea typeface="+mn-ea"/>
              <a:cs typeface="+mn-cs"/>
            </a:endParaRPr>
          </a:p>
        </p:txBody>
      </p:sp>
    </p:spTree>
    <p:extLst>
      <p:ext uri="{BB962C8B-B14F-4D97-AF65-F5344CB8AC3E}">
        <p14:creationId xmlns:p14="http://schemas.microsoft.com/office/powerpoint/2010/main" val="62590039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03238"/>
            <a:ext cx="8229600" cy="868362"/>
          </a:xfrm>
        </p:spPr>
        <p:txBody>
          <a:bodyPr>
            <a:normAutofit/>
          </a:bodyPr>
          <a:lstStyle/>
          <a:p>
            <a:pPr algn="l"/>
            <a:r>
              <a:rPr lang="en-US" sz="4000" dirty="0" smtClean="0">
                <a:latin typeface="Arial" charset="0"/>
                <a:ea typeface="Arial" charset="0"/>
                <a:cs typeface="Arial" charset="0"/>
              </a:rPr>
              <a:t>Entry , </a:t>
            </a:r>
            <a:r>
              <a:rPr lang="en-US" sz="4000" dirty="0" err="1" smtClean="0">
                <a:latin typeface="Arial" charset="0"/>
                <a:ea typeface="Arial" charset="0"/>
                <a:cs typeface="Arial" charset="0"/>
              </a:rPr>
              <a:t>PriorityQueue</a:t>
            </a:r>
            <a:r>
              <a:rPr lang="en-US" sz="4000" dirty="0">
                <a:latin typeface="Arial" charset="0"/>
                <a:ea typeface="Arial" charset="0"/>
                <a:cs typeface="Arial" charset="0"/>
              </a:rPr>
              <a:t> </a:t>
            </a:r>
            <a:r>
              <a:rPr lang="en-US" sz="4000" dirty="0" smtClean="0">
                <a:latin typeface="Arial" charset="0"/>
                <a:ea typeface="Arial" charset="0"/>
                <a:cs typeface="Arial" charset="0"/>
              </a:rPr>
              <a:t>Interfaces</a:t>
            </a:r>
            <a:endParaRPr lang="en-US" sz="4000" dirty="0">
              <a:latin typeface="Arial" charset="0"/>
              <a:ea typeface="Arial" charset="0"/>
              <a:cs typeface="Arial" charset="0"/>
            </a:endParaRPr>
          </a:p>
        </p:txBody>
      </p:sp>
      <p:sp>
        <p:nvSpPr>
          <p:cNvPr id="4" name="Rectangle 3"/>
          <p:cNvSpPr/>
          <p:nvPr/>
        </p:nvSpPr>
        <p:spPr>
          <a:xfrm>
            <a:off x="426128" y="1757940"/>
            <a:ext cx="4572000" cy="1077218"/>
          </a:xfrm>
          <a:prstGeom prst="rect">
            <a:avLst/>
          </a:prstGeom>
        </p:spPr>
        <p:txBody>
          <a:bodyPr>
            <a:spAutoFit/>
          </a:bodyPr>
          <a:lstStyle/>
          <a:p>
            <a:r>
              <a:rPr lang="en-US" sz="1600" dirty="0">
                <a:latin typeface="Courier"/>
                <a:cs typeface="Courier"/>
              </a:rPr>
              <a:t>public interface Entry&lt;K,V&gt; {</a:t>
            </a:r>
          </a:p>
          <a:p>
            <a:r>
              <a:rPr lang="en-US" sz="1600" dirty="0">
                <a:latin typeface="Courier"/>
                <a:cs typeface="Courier"/>
              </a:rPr>
              <a:t>	public K </a:t>
            </a:r>
            <a:r>
              <a:rPr lang="en-US" sz="1600" dirty="0" err="1">
                <a:latin typeface="Courier"/>
                <a:cs typeface="Courier"/>
              </a:rPr>
              <a:t>getKey</a:t>
            </a:r>
            <a:r>
              <a:rPr lang="en-US" sz="1600" dirty="0">
                <a:latin typeface="Courier"/>
                <a:cs typeface="Courier"/>
              </a:rPr>
              <a:t>(); </a:t>
            </a:r>
          </a:p>
          <a:p>
            <a:r>
              <a:rPr lang="en-US" sz="1600" dirty="0">
                <a:latin typeface="Courier"/>
                <a:cs typeface="Courier"/>
              </a:rPr>
              <a:t>	public V </a:t>
            </a:r>
            <a:r>
              <a:rPr lang="en-US" sz="1600" dirty="0" err="1">
                <a:latin typeface="Courier"/>
                <a:cs typeface="Courier"/>
              </a:rPr>
              <a:t>getValue</a:t>
            </a:r>
            <a:r>
              <a:rPr lang="en-US" sz="1600" dirty="0">
                <a:latin typeface="Courier"/>
                <a:cs typeface="Courier"/>
              </a:rPr>
              <a:t>();</a:t>
            </a:r>
          </a:p>
          <a:p>
            <a:r>
              <a:rPr lang="en-US" sz="1600" dirty="0">
                <a:latin typeface="Courier"/>
                <a:cs typeface="Courier"/>
              </a:rPr>
              <a:t>}</a:t>
            </a:r>
          </a:p>
        </p:txBody>
      </p:sp>
      <p:sp>
        <p:nvSpPr>
          <p:cNvPr id="5" name="Rectangle 4"/>
          <p:cNvSpPr/>
          <p:nvPr/>
        </p:nvSpPr>
        <p:spPr>
          <a:xfrm>
            <a:off x="426127" y="3154477"/>
            <a:ext cx="7455817" cy="2062103"/>
          </a:xfrm>
          <a:prstGeom prst="rect">
            <a:avLst/>
          </a:prstGeom>
        </p:spPr>
        <p:txBody>
          <a:bodyPr wrap="square">
            <a:spAutoFit/>
          </a:bodyPr>
          <a:lstStyle/>
          <a:p>
            <a:r>
              <a:rPr lang="en-US" sz="1600" dirty="0">
                <a:latin typeface="Courier"/>
                <a:cs typeface="Courier"/>
              </a:rPr>
              <a:t>public interface </a:t>
            </a:r>
            <a:r>
              <a:rPr lang="en-US" sz="1600" dirty="0" err="1">
                <a:latin typeface="Courier"/>
                <a:cs typeface="Courier"/>
              </a:rPr>
              <a:t>PriorityQueue</a:t>
            </a:r>
            <a:r>
              <a:rPr lang="en-US" sz="1600" dirty="0">
                <a:latin typeface="Courier"/>
                <a:cs typeface="Courier"/>
              </a:rPr>
              <a:t>&lt;K,V&gt; {</a:t>
            </a:r>
          </a:p>
          <a:p>
            <a:r>
              <a:rPr lang="en-US" sz="1600" dirty="0">
                <a:latin typeface="Courier"/>
                <a:cs typeface="Courier"/>
              </a:rPr>
              <a:t>	public </a:t>
            </a:r>
            <a:r>
              <a:rPr lang="en-US" sz="1600" dirty="0" err="1">
                <a:latin typeface="Courier"/>
                <a:cs typeface="Courier"/>
              </a:rPr>
              <a:t>int</a:t>
            </a:r>
            <a:r>
              <a:rPr lang="en-US" sz="1600" dirty="0">
                <a:latin typeface="Courier"/>
                <a:cs typeface="Courier"/>
              </a:rPr>
              <a:t> size(); </a:t>
            </a:r>
          </a:p>
          <a:p>
            <a:r>
              <a:rPr lang="en-US" sz="1600" dirty="0">
                <a:latin typeface="Courier"/>
                <a:cs typeface="Courier"/>
              </a:rPr>
              <a:t>	public </a:t>
            </a:r>
            <a:r>
              <a:rPr lang="en-US" sz="1600" dirty="0" err="1">
                <a:latin typeface="Courier"/>
                <a:cs typeface="Courier"/>
              </a:rPr>
              <a:t>boolean</a:t>
            </a:r>
            <a:r>
              <a:rPr lang="en-US" sz="1600" dirty="0">
                <a:latin typeface="Courier"/>
                <a:cs typeface="Courier"/>
              </a:rPr>
              <a:t> </a:t>
            </a:r>
            <a:r>
              <a:rPr lang="en-US" sz="1600" dirty="0" err="1">
                <a:latin typeface="Courier"/>
                <a:cs typeface="Courier"/>
              </a:rPr>
              <a:t>isEmpty</a:t>
            </a:r>
            <a:r>
              <a:rPr lang="en-US" sz="1600" dirty="0">
                <a:latin typeface="Courier"/>
                <a:cs typeface="Courier"/>
              </a:rPr>
              <a:t>(); </a:t>
            </a:r>
          </a:p>
          <a:p>
            <a:r>
              <a:rPr lang="en-US" sz="1600" dirty="0">
                <a:latin typeface="Courier"/>
                <a:cs typeface="Courier"/>
              </a:rPr>
              <a:t>	public Entry&lt;K,V&gt; insert(K key , V value) throws </a:t>
            </a:r>
            <a:r>
              <a:rPr lang="en-US" sz="1600" dirty="0" err="1">
                <a:latin typeface="Courier"/>
                <a:cs typeface="Courier"/>
              </a:rPr>
              <a:t>IllegalArgumentException</a:t>
            </a:r>
            <a:r>
              <a:rPr lang="en-US" sz="1600" dirty="0">
                <a:latin typeface="Courier"/>
                <a:cs typeface="Courier"/>
              </a:rPr>
              <a:t>; </a:t>
            </a:r>
          </a:p>
          <a:p>
            <a:r>
              <a:rPr lang="en-US" sz="1600" dirty="0">
                <a:latin typeface="Courier"/>
                <a:cs typeface="Courier"/>
              </a:rPr>
              <a:t>	Entry&lt;K,V&gt; min(); </a:t>
            </a:r>
          </a:p>
          <a:p>
            <a:r>
              <a:rPr lang="en-US" sz="1600" dirty="0">
                <a:latin typeface="Courier"/>
                <a:cs typeface="Courier"/>
              </a:rPr>
              <a:t>	Entry&lt;K,V&gt; </a:t>
            </a:r>
            <a:r>
              <a:rPr lang="en-US" sz="1600" dirty="0" err="1">
                <a:latin typeface="Courier"/>
                <a:cs typeface="Courier"/>
              </a:rPr>
              <a:t>removeMin</a:t>
            </a:r>
            <a:r>
              <a:rPr lang="en-US" sz="1600" dirty="0">
                <a:latin typeface="Courier"/>
                <a:cs typeface="Courier"/>
              </a:rPr>
              <a:t>();</a:t>
            </a:r>
          </a:p>
          <a:p>
            <a:r>
              <a:rPr lang="en-US" sz="1600" dirty="0">
                <a:latin typeface="Courier"/>
                <a:cs typeface="Courier"/>
              </a:rPr>
              <a:t>}</a:t>
            </a:r>
          </a:p>
        </p:txBody>
      </p:sp>
    </p:spTree>
    <p:extLst>
      <p:ext uri="{BB962C8B-B14F-4D97-AF65-F5344CB8AC3E}">
        <p14:creationId xmlns:p14="http://schemas.microsoft.com/office/powerpoint/2010/main" val="140320681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mtClean="0">
                <a:latin typeface="Arial" charset="0"/>
                <a:ea typeface="Arial" charset="0"/>
                <a:cs typeface="Arial" charset="0"/>
              </a:rPr>
              <a:t>Default Comparator</a:t>
            </a:r>
            <a:endParaRPr lang="en-US" dirty="0">
              <a:latin typeface="Arial" charset="0"/>
              <a:ea typeface="Arial" charset="0"/>
              <a:cs typeface="Arial" charset="0"/>
            </a:endParaRPr>
          </a:p>
        </p:txBody>
      </p:sp>
      <p:sp>
        <p:nvSpPr>
          <p:cNvPr id="4" name="Rectangle 3"/>
          <p:cNvSpPr/>
          <p:nvPr/>
        </p:nvSpPr>
        <p:spPr>
          <a:xfrm>
            <a:off x="291898" y="1641222"/>
            <a:ext cx="8114809" cy="2554545"/>
          </a:xfrm>
          <a:prstGeom prst="rect">
            <a:avLst/>
          </a:prstGeom>
        </p:spPr>
        <p:txBody>
          <a:bodyPr wrap="square">
            <a:spAutoFit/>
          </a:bodyPr>
          <a:lstStyle/>
          <a:p>
            <a:r>
              <a:rPr lang="en-US" sz="1600" dirty="0" smtClean="0">
                <a:latin typeface="Courier"/>
                <a:cs typeface="Courier"/>
              </a:rPr>
              <a:t>import </a:t>
            </a:r>
            <a:r>
              <a:rPr lang="en-US" sz="1600" dirty="0" err="1" smtClean="0">
                <a:latin typeface="Courier"/>
                <a:cs typeface="Courier"/>
              </a:rPr>
              <a:t>java.util.Comparator</a:t>
            </a:r>
            <a:r>
              <a:rPr lang="en-US" sz="1600" dirty="0" smtClean="0">
                <a:latin typeface="Courier"/>
                <a:cs typeface="Courier"/>
              </a:rPr>
              <a:t>;</a:t>
            </a:r>
          </a:p>
          <a:p>
            <a:r>
              <a:rPr lang="en-US" sz="1600" dirty="0" smtClean="0">
                <a:latin typeface="Courier"/>
                <a:cs typeface="Courier"/>
              </a:rPr>
              <a:t>/* A </a:t>
            </a:r>
            <a:r>
              <a:rPr lang="en-US" sz="1600" dirty="0" err="1" smtClean="0">
                <a:latin typeface="Courier"/>
                <a:cs typeface="Courier"/>
              </a:rPr>
              <a:t>DefaultComparator</a:t>
            </a:r>
            <a:r>
              <a:rPr lang="en-US" sz="1600" dirty="0" smtClean="0">
                <a:latin typeface="Courier"/>
                <a:cs typeface="Courier"/>
              </a:rPr>
              <a:t> class that implements a comparator based -</a:t>
            </a:r>
          </a:p>
          <a:p>
            <a:r>
              <a:rPr lang="en-US" sz="1600" dirty="0" smtClean="0">
                <a:latin typeface="Courier"/>
                <a:cs typeface="Courier"/>
              </a:rPr>
              <a:t>upon the natural ordering of its element type. */</a:t>
            </a:r>
          </a:p>
          <a:p>
            <a:endParaRPr lang="en-US" sz="1600" dirty="0" smtClean="0">
              <a:latin typeface="Courier"/>
              <a:cs typeface="Courier"/>
            </a:endParaRPr>
          </a:p>
          <a:p>
            <a:r>
              <a:rPr lang="en-US" sz="1600" dirty="0" smtClean="0">
                <a:latin typeface="Courier"/>
                <a:cs typeface="Courier"/>
              </a:rPr>
              <a:t>public class </a:t>
            </a:r>
            <a:r>
              <a:rPr lang="en-US" sz="1600" dirty="0" err="1" smtClean="0">
                <a:latin typeface="Courier"/>
                <a:cs typeface="Courier"/>
              </a:rPr>
              <a:t>DefaultComparator</a:t>
            </a:r>
            <a:r>
              <a:rPr lang="en-US" sz="1600" dirty="0" smtClean="0">
                <a:latin typeface="Courier"/>
                <a:cs typeface="Courier"/>
              </a:rPr>
              <a:t>&lt;E&gt; implements Comparator&lt;E&gt; {</a:t>
            </a:r>
          </a:p>
          <a:p>
            <a:r>
              <a:rPr lang="en-US" sz="1600" dirty="0" smtClean="0">
                <a:latin typeface="Courier"/>
                <a:cs typeface="Courier"/>
              </a:rPr>
              <a:t>	public </a:t>
            </a:r>
            <a:r>
              <a:rPr lang="en-US" sz="1600" dirty="0" err="1" smtClean="0">
                <a:latin typeface="Courier"/>
                <a:cs typeface="Courier"/>
              </a:rPr>
              <a:t>int</a:t>
            </a:r>
            <a:r>
              <a:rPr lang="en-US" sz="1600" dirty="0" smtClean="0">
                <a:latin typeface="Courier"/>
                <a:cs typeface="Courier"/>
              </a:rPr>
              <a:t> compare(E a , E b) throws </a:t>
            </a:r>
            <a:r>
              <a:rPr lang="en-US" sz="1600" dirty="0" err="1" smtClean="0">
                <a:latin typeface="Courier"/>
                <a:cs typeface="Courier"/>
              </a:rPr>
              <a:t>ClassCastException</a:t>
            </a:r>
            <a:r>
              <a:rPr lang="en-US" sz="1600" dirty="0" smtClean="0">
                <a:latin typeface="Courier"/>
                <a:cs typeface="Courier"/>
              </a:rPr>
              <a:t>{</a:t>
            </a:r>
          </a:p>
          <a:p>
            <a:r>
              <a:rPr lang="en-US" sz="1600" dirty="0" smtClean="0">
                <a:latin typeface="Courier"/>
                <a:cs typeface="Courier"/>
              </a:rPr>
              <a:t>		return ((Comparable&lt;E&gt;) a).</a:t>
            </a:r>
            <a:r>
              <a:rPr lang="en-US" sz="1600" dirty="0" err="1" smtClean="0">
                <a:latin typeface="Courier"/>
                <a:cs typeface="Courier"/>
              </a:rPr>
              <a:t>compareTo</a:t>
            </a:r>
            <a:r>
              <a:rPr lang="en-US" sz="1600" dirty="0" smtClean="0">
                <a:latin typeface="Courier"/>
                <a:cs typeface="Courier"/>
              </a:rPr>
              <a:t>(b); </a:t>
            </a:r>
          </a:p>
          <a:p>
            <a:r>
              <a:rPr lang="en-US" sz="1600" dirty="0" smtClean="0">
                <a:latin typeface="Courier"/>
                <a:cs typeface="Courier"/>
              </a:rPr>
              <a:t>	}</a:t>
            </a:r>
          </a:p>
          <a:p>
            <a:r>
              <a:rPr lang="en-US" sz="1600" dirty="0" smtClean="0">
                <a:latin typeface="Courier"/>
                <a:cs typeface="Courier"/>
              </a:rPr>
              <a:t>	</a:t>
            </a:r>
          </a:p>
          <a:p>
            <a:r>
              <a:rPr lang="en-US" sz="1600" dirty="0" smtClean="0">
                <a:latin typeface="Courier"/>
                <a:cs typeface="Courier"/>
              </a:rPr>
              <a:t>}</a:t>
            </a:r>
            <a:endParaRPr lang="en-US" sz="1600" dirty="0">
              <a:latin typeface="Courier"/>
              <a:cs typeface="Courier"/>
            </a:endParaRPr>
          </a:p>
        </p:txBody>
      </p:sp>
    </p:spTree>
    <p:extLst>
      <p:ext uri="{BB962C8B-B14F-4D97-AF65-F5344CB8AC3E}">
        <p14:creationId xmlns:p14="http://schemas.microsoft.com/office/powerpoint/2010/main" val="3146112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latin typeface="Arial" charset="0"/>
                <a:ea typeface="Arial" charset="0"/>
                <a:cs typeface="Arial" charset="0"/>
              </a:rPr>
              <a:t>Abstract Priority </a:t>
            </a:r>
            <a:r>
              <a:rPr lang="en-US" dirty="0">
                <a:latin typeface="Arial" charset="0"/>
                <a:ea typeface="Arial" charset="0"/>
                <a:cs typeface="Arial" charset="0"/>
              </a:rPr>
              <a:t>Q</a:t>
            </a:r>
            <a:r>
              <a:rPr lang="en-US" dirty="0" smtClean="0">
                <a:latin typeface="Arial" charset="0"/>
                <a:ea typeface="Arial" charset="0"/>
                <a:cs typeface="Arial" charset="0"/>
              </a:rPr>
              <a:t>ueue</a:t>
            </a:r>
            <a:endParaRPr lang="en-US" dirty="0">
              <a:latin typeface="Arial" charset="0"/>
              <a:ea typeface="Arial" charset="0"/>
              <a:cs typeface="Arial" charset="0"/>
            </a:endParaRPr>
          </a:p>
        </p:txBody>
      </p:sp>
      <p:sp>
        <p:nvSpPr>
          <p:cNvPr id="4" name="Rectangle 3"/>
          <p:cNvSpPr/>
          <p:nvPr/>
        </p:nvSpPr>
        <p:spPr>
          <a:xfrm>
            <a:off x="226305" y="1558796"/>
            <a:ext cx="4572000" cy="5262978"/>
          </a:xfrm>
          <a:prstGeom prst="rect">
            <a:avLst/>
          </a:prstGeom>
        </p:spPr>
        <p:txBody>
          <a:bodyPr>
            <a:spAutoFit/>
          </a:bodyPr>
          <a:lstStyle/>
          <a:p>
            <a:r>
              <a:rPr lang="en-US" sz="1200" dirty="0" smtClean="0">
                <a:latin typeface="Courier"/>
                <a:cs typeface="Courier"/>
              </a:rPr>
              <a:t>import </a:t>
            </a:r>
            <a:r>
              <a:rPr lang="en-US" sz="1200" dirty="0" err="1">
                <a:latin typeface="Courier"/>
                <a:cs typeface="Courier"/>
              </a:rPr>
              <a:t>java.util.Comparator</a:t>
            </a:r>
            <a:r>
              <a:rPr lang="en-US" sz="1200" dirty="0" smtClean="0">
                <a:latin typeface="Courier"/>
                <a:cs typeface="Courier"/>
              </a:rPr>
              <a:t>;</a:t>
            </a:r>
            <a:endParaRPr lang="en-US" sz="1200" dirty="0">
              <a:latin typeface="Courier"/>
              <a:cs typeface="Courier"/>
            </a:endParaRPr>
          </a:p>
          <a:p>
            <a:r>
              <a:rPr lang="en-US" sz="1200" dirty="0">
                <a:latin typeface="Courier"/>
                <a:cs typeface="Courier"/>
              </a:rPr>
              <a:t>import </a:t>
            </a:r>
            <a:r>
              <a:rPr lang="en-US" sz="1200" dirty="0" err="1">
                <a:latin typeface="Courier"/>
                <a:cs typeface="Courier"/>
              </a:rPr>
              <a:t>javax.swing.DefaultComboBoxModel</a:t>
            </a:r>
            <a:r>
              <a:rPr lang="en-US" sz="1200" dirty="0">
                <a:latin typeface="Courier"/>
                <a:cs typeface="Courier"/>
              </a:rPr>
              <a:t>;</a:t>
            </a:r>
          </a:p>
          <a:p>
            <a:endParaRPr lang="en-US" sz="1200" dirty="0">
              <a:latin typeface="Courier"/>
              <a:cs typeface="Courier"/>
            </a:endParaRPr>
          </a:p>
          <a:p>
            <a:r>
              <a:rPr lang="en-US" sz="1200" dirty="0">
                <a:latin typeface="Courier"/>
                <a:cs typeface="Courier"/>
              </a:rPr>
              <a:t>/** An abstract class to assist implementations of the </a:t>
            </a:r>
            <a:r>
              <a:rPr lang="en-US" sz="1200" dirty="0" err="1">
                <a:latin typeface="Courier"/>
                <a:cs typeface="Courier"/>
              </a:rPr>
              <a:t>PriorityQueue</a:t>
            </a:r>
            <a:r>
              <a:rPr lang="en-US" sz="1200" dirty="0">
                <a:latin typeface="Courier"/>
                <a:cs typeface="Courier"/>
              </a:rPr>
              <a:t> interface.*/</a:t>
            </a:r>
          </a:p>
          <a:p>
            <a:r>
              <a:rPr lang="en-US" sz="1200" dirty="0">
                <a:latin typeface="Courier"/>
                <a:cs typeface="Courier"/>
              </a:rPr>
              <a:t>public abstract class </a:t>
            </a:r>
            <a:r>
              <a:rPr lang="en-US" sz="1200" dirty="0" err="1">
                <a:latin typeface="Courier"/>
                <a:cs typeface="Courier"/>
              </a:rPr>
              <a:t>AbstractPriorityQueue</a:t>
            </a:r>
            <a:r>
              <a:rPr lang="en-US" sz="1200" dirty="0">
                <a:latin typeface="Courier"/>
                <a:cs typeface="Courier"/>
              </a:rPr>
              <a:t>&lt;K,V&gt; implements </a:t>
            </a:r>
            <a:r>
              <a:rPr lang="en-US" sz="1200" dirty="0" err="1">
                <a:latin typeface="Courier"/>
                <a:cs typeface="Courier"/>
              </a:rPr>
              <a:t>PriorityQueue</a:t>
            </a:r>
            <a:r>
              <a:rPr lang="en-US" sz="1200" dirty="0">
                <a:latin typeface="Courier"/>
                <a:cs typeface="Courier"/>
              </a:rPr>
              <a:t>&lt;K,V&gt; {</a:t>
            </a:r>
          </a:p>
          <a:p>
            <a:endParaRPr lang="en-US" sz="1200" dirty="0">
              <a:latin typeface="Courier"/>
              <a:cs typeface="Courier"/>
            </a:endParaRPr>
          </a:p>
          <a:p>
            <a:r>
              <a:rPr lang="en-US" sz="1200" dirty="0">
                <a:latin typeface="Courier"/>
                <a:cs typeface="Courier"/>
              </a:rPr>
              <a:t>	//-------------nested </a:t>
            </a:r>
            <a:r>
              <a:rPr lang="en-US" sz="1200" dirty="0" err="1">
                <a:latin typeface="Courier"/>
                <a:cs typeface="Courier"/>
              </a:rPr>
              <a:t>PQEntry</a:t>
            </a:r>
            <a:r>
              <a:rPr lang="en-US" sz="1200" dirty="0">
                <a:latin typeface="Courier"/>
                <a:cs typeface="Courier"/>
              </a:rPr>
              <a:t> class----------------</a:t>
            </a:r>
          </a:p>
          <a:p>
            <a:r>
              <a:rPr lang="en-US" sz="1200" dirty="0">
                <a:latin typeface="Courier"/>
                <a:cs typeface="Courier"/>
              </a:rPr>
              <a:t>	public class </a:t>
            </a:r>
            <a:r>
              <a:rPr lang="en-US" sz="1200" dirty="0" err="1">
                <a:latin typeface="Courier"/>
                <a:cs typeface="Courier"/>
              </a:rPr>
              <a:t>PQEntry</a:t>
            </a:r>
            <a:r>
              <a:rPr lang="en-US" sz="1200" dirty="0">
                <a:latin typeface="Courier"/>
                <a:cs typeface="Courier"/>
              </a:rPr>
              <a:t>&lt;K,V&gt; implements Entry&lt;K,V&gt;</a:t>
            </a:r>
            <a:r>
              <a:rPr lang="en-US" sz="1200" dirty="0" smtClean="0">
                <a:latin typeface="Courier"/>
                <a:cs typeface="Courier"/>
              </a:rPr>
              <a:t>{</a:t>
            </a:r>
            <a:endParaRPr lang="en-US" sz="1200" dirty="0">
              <a:latin typeface="Courier"/>
              <a:cs typeface="Courier"/>
            </a:endParaRPr>
          </a:p>
          <a:p>
            <a:r>
              <a:rPr lang="en-US" sz="1200" dirty="0">
                <a:latin typeface="Courier"/>
                <a:cs typeface="Courier"/>
              </a:rPr>
              <a:t>		private K k;</a:t>
            </a:r>
          </a:p>
          <a:p>
            <a:r>
              <a:rPr lang="en-US" sz="1200" dirty="0">
                <a:latin typeface="Courier"/>
                <a:cs typeface="Courier"/>
              </a:rPr>
              <a:t>		private V v;</a:t>
            </a:r>
          </a:p>
          <a:p>
            <a:r>
              <a:rPr lang="en-US" sz="1200" dirty="0">
                <a:latin typeface="Courier"/>
                <a:cs typeface="Courier"/>
              </a:rPr>
              <a:t>		public </a:t>
            </a:r>
            <a:r>
              <a:rPr lang="en-US" sz="1200" dirty="0" err="1">
                <a:latin typeface="Courier"/>
                <a:cs typeface="Courier"/>
              </a:rPr>
              <a:t>PQEntry</a:t>
            </a:r>
            <a:r>
              <a:rPr lang="en-US" sz="1200" dirty="0">
                <a:latin typeface="Courier"/>
                <a:cs typeface="Courier"/>
              </a:rPr>
              <a:t>(K key , V value){</a:t>
            </a:r>
          </a:p>
          <a:p>
            <a:r>
              <a:rPr lang="en-US" sz="1200" dirty="0">
                <a:latin typeface="Courier"/>
                <a:cs typeface="Courier"/>
              </a:rPr>
              <a:t>			k = key;</a:t>
            </a:r>
          </a:p>
          <a:p>
            <a:r>
              <a:rPr lang="en-US" sz="1200" dirty="0">
                <a:latin typeface="Courier"/>
                <a:cs typeface="Courier"/>
              </a:rPr>
              <a:t>			v = value;</a:t>
            </a:r>
          </a:p>
          <a:p>
            <a:r>
              <a:rPr lang="en-US" sz="1200" dirty="0">
                <a:latin typeface="Courier"/>
                <a:cs typeface="Courier"/>
              </a:rPr>
              <a:t>		}</a:t>
            </a:r>
          </a:p>
          <a:p>
            <a:r>
              <a:rPr lang="en-US" sz="1200" dirty="0">
                <a:latin typeface="Courier"/>
                <a:cs typeface="Courier"/>
              </a:rPr>
              <a:t>	</a:t>
            </a:r>
          </a:p>
          <a:p>
            <a:r>
              <a:rPr lang="en-US" sz="1200" dirty="0">
                <a:latin typeface="Courier"/>
                <a:cs typeface="Courier"/>
              </a:rPr>
              <a:t>		public K </a:t>
            </a:r>
            <a:r>
              <a:rPr lang="en-US" sz="1200" dirty="0" err="1">
                <a:latin typeface="Courier"/>
                <a:cs typeface="Courier"/>
              </a:rPr>
              <a:t>getKey</a:t>
            </a:r>
            <a:r>
              <a:rPr lang="en-US" sz="1200" dirty="0">
                <a:latin typeface="Courier"/>
                <a:cs typeface="Courier"/>
              </a:rPr>
              <a:t>() {return k;}</a:t>
            </a:r>
          </a:p>
          <a:p>
            <a:r>
              <a:rPr lang="en-US" sz="1200" dirty="0">
                <a:latin typeface="Courier"/>
                <a:cs typeface="Courier"/>
              </a:rPr>
              <a:t>		public V </a:t>
            </a:r>
            <a:r>
              <a:rPr lang="en-US" sz="1200" dirty="0" err="1">
                <a:latin typeface="Courier"/>
                <a:cs typeface="Courier"/>
              </a:rPr>
              <a:t>getValue</a:t>
            </a:r>
            <a:r>
              <a:rPr lang="en-US" sz="1200" dirty="0">
                <a:latin typeface="Courier"/>
                <a:cs typeface="Courier"/>
              </a:rPr>
              <a:t>() {return v; </a:t>
            </a:r>
            <a:r>
              <a:rPr lang="en-US" sz="1200" dirty="0" smtClean="0">
                <a:latin typeface="Courier"/>
                <a:cs typeface="Courier"/>
              </a:rPr>
              <a:t>}</a:t>
            </a:r>
            <a:endParaRPr lang="en-US" sz="1200" dirty="0">
              <a:latin typeface="Courier"/>
              <a:cs typeface="Courier"/>
            </a:endParaRPr>
          </a:p>
          <a:p>
            <a:r>
              <a:rPr lang="en-US" sz="1200" dirty="0">
                <a:latin typeface="Courier"/>
                <a:cs typeface="Courier"/>
              </a:rPr>
              <a:t>		protected void </a:t>
            </a:r>
            <a:r>
              <a:rPr lang="en-US" sz="1200" dirty="0" err="1">
                <a:latin typeface="Courier"/>
                <a:cs typeface="Courier"/>
              </a:rPr>
              <a:t>setKey</a:t>
            </a:r>
            <a:r>
              <a:rPr lang="en-US" sz="1200" dirty="0">
                <a:latin typeface="Courier"/>
                <a:cs typeface="Courier"/>
              </a:rPr>
              <a:t>(K key) {k = key;}</a:t>
            </a:r>
          </a:p>
          <a:p>
            <a:r>
              <a:rPr lang="en-US" sz="1200" dirty="0">
                <a:latin typeface="Courier"/>
                <a:cs typeface="Courier"/>
              </a:rPr>
              <a:t>		protected void </a:t>
            </a:r>
            <a:r>
              <a:rPr lang="en-US" sz="1200" dirty="0" err="1">
                <a:latin typeface="Courier"/>
                <a:cs typeface="Courier"/>
              </a:rPr>
              <a:t>setValue</a:t>
            </a:r>
            <a:r>
              <a:rPr lang="en-US" sz="1200" dirty="0">
                <a:latin typeface="Courier"/>
                <a:cs typeface="Courier"/>
              </a:rPr>
              <a:t>(V value) {v=value;}</a:t>
            </a:r>
          </a:p>
          <a:p>
            <a:r>
              <a:rPr lang="en-US" sz="1200" dirty="0">
                <a:latin typeface="Courier"/>
                <a:cs typeface="Courier"/>
              </a:rPr>
              <a:t>	</a:t>
            </a:r>
          </a:p>
          <a:p>
            <a:r>
              <a:rPr lang="en-US" sz="1200" dirty="0">
                <a:latin typeface="Courier"/>
                <a:cs typeface="Courier"/>
              </a:rPr>
              <a:t>	} //---------------end of nested </a:t>
            </a:r>
            <a:r>
              <a:rPr lang="en-US" sz="1200" dirty="0" err="1">
                <a:latin typeface="Courier"/>
                <a:cs typeface="Courier"/>
              </a:rPr>
              <a:t>PQEntry</a:t>
            </a:r>
            <a:r>
              <a:rPr lang="en-US" sz="1200" dirty="0">
                <a:latin typeface="Courier"/>
                <a:cs typeface="Courier"/>
              </a:rPr>
              <a:t> class ---------------</a:t>
            </a:r>
            <a:r>
              <a:rPr lang="en-US" sz="1200" dirty="0" smtClean="0">
                <a:latin typeface="Courier"/>
                <a:cs typeface="Courier"/>
              </a:rPr>
              <a:t>-</a:t>
            </a:r>
            <a:endParaRPr lang="en-US" sz="1200" dirty="0">
              <a:latin typeface="Courier"/>
              <a:cs typeface="Courier"/>
            </a:endParaRPr>
          </a:p>
        </p:txBody>
      </p:sp>
      <p:sp>
        <p:nvSpPr>
          <p:cNvPr id="5" name="Rectangle 4"/>
          <p:cNvSpPr/>
          <p:nvPr/>
        </p:nvSpPr>
        <p:spPr>
          <a:xfrm>
            <a:off x="4878330" y="1652746"/>
            <a:ext cx="4168589" cy="4893646"/>
          </a:xfrm>
          <a:prstGeom prst="rect">
            <a:avLst/>
          </a:prstGeom>
        </p:spPr>
        <p:txBody>
          <a:bodyPr wrap="square">
            <a:spAutoFit/>
          </a:bodyPr>
          <a:lstStyle/>
          <a:p>
            <a:r>
              <a:rPr lang="en-US" sz="1200" dirty="0">
                <a:latin typeface="Courier"/>
                <a:cs typeface="Courier"/>
              </a:rPr>
              <a:t>private Comparator&lt;K&gt; comp; </a:t>
            </a:r>
          </a:p>
          <a:p>
            <a:r>
              <a:rPr lang="en-US" sz="1200" dirty="0" smtClean="0">
                <a:latin typeface="Courier"/>
                <a:cs typeface="Courier"/>
              </a:rPr>
              <a:t>protected </a:t>
            </a:r>
            <a:r>
              <a:rPr lang="en-US" sz="1200" dirty="0" err="1">
                <a:latin typeface="Courier"/>
                <a:cs typeface="Courier"/>
              </a:rPr>
              <a:t>AbstractPriorityQueue</a:t>
            </a:r>
            <a:r>
              <a:rPr lang="en-US" sz="1200" dirty="0">
                <a:latin typeface="Courier"/>
                <a:cs typeface="Courier"/>
              </a:rPr>
              <a:t>(Comparator&lt;K&gt; c)</a:t>
            </a:r>
            <a:r>
              <a:rPr lang="en-US" sz="1200" dirty="0" smtClean="0">
                <a:latin typeface="Courier"/>
                <a:cs typeface="Courier"/>
              </a:rPr>
              <a:t>{comp </a:t>
            </a:r>
            <a:r>
              <a:rPr lang="en-US" sz="1200" dirty="0">
                <a:latin typeface="Courier"/>
                <a:cs typeface="Courier"/>
              </a:rPr>
              <a:t>= c</a:t>
            </a:r>
            <a:r>
              <a:rPr lang="en-US" sz="1200" dirty="0" smtClean="0">
                <a:latin typeface="Courier"/>
                <a:cs typeface="Courier"/>
              </a:rPr>
              <a:t>;}</a:t>
            </a:r>
          </a:p>
          <a:p>
            <a:endParaRPr lang="en-US" sz="1200" dirty="0">
              <a:latin typeface="Courier"/>
              <a:cs typeface="Courier"/>
            </a:endParaRPr>
          </a:p>
          <a:p>
            <a:r>
              <a:rPr lang="en-US" sz="1200" dirty="0" smtClean="0">
                <a:latin typeface="Courier"/>
                <a:cs typeface="Courier"/>
              </a:rPr>
              <a:t>protected </a:t>
            </a:r>
            <a:r>
              <a:rPr lang="en-US" sz="1200" dirty="0" err="1">
                <a:latin typeface="Courier"/>
                <a:cs typeface="Courier"/>
              </a:rPr>
              <a:t>AbstractPriorityQueue</a:t>
            </a:r>
            <a:r>
              <a:rPr lang="en-US" sz="1200" dirty="0">
                <a:latin typeface="Courier"/>
                <a:cs typeface="Courier"/>
              </a:rPr>
              <a:t>() {this(new </a:t>
            </a:r>
            <a:r>
              <a:rPr lang="en-US" sz="1200" dirty="0" err="1">
                <a:latin typeface="Courier"/>
                <a:cs typeface="Courier"/>
              </a:rPr>
              <a:t>DefaultComparator</a:t>
            </a:r>
            <a:r>
              <a:rPr lang="en-US" sz="1200" dirty="0">
                <a:latin typeface="Courier"/>
                <a:cs typeface="Courier"/>
              </a:rPr>
              <a:t>&lt;K&gt;()); }</a:t>
            </a:r>
          </a:p>
          <a:p>
            <a:r>
              <a:rPr lang="en-US" sz="1200" dirty="0">
                <a:latin typeface="Courier"/>
                <a:cs typeface="Courier"/>
              </a:rPr>
              <a:t>	</a:t>
            </a:r>
          </a:p>
          <a:p>
            <a:r>
              <a:rPr lang="en-US" sz="1200" dirty="0" smtClean="0">
                <a:latin typeface="Courier"/>
                <a:cs typeface="Courier"/>
              </a:rPr>
              <a:t>protected </a:t>
            </a:r>
            <a:r>
              <a:rPr lang="en-US" sz="1200" dirty="0" err="1">
                <a:latin typeface="Courier"/>
                <a:cs typeface="Courier"/>
              </a:rPr>
              <a:t>int</a:t>
            </a:r>
            <a:r>
              <a:rPr lang="en-US" sz="1200" dirty="0">
                <a:latin typeface="Courier"/>
                <a:cs typeface="Courier"/>
              </a:rPr>
              <a:t> compare (Entry&lt;K,V&gt; a, </a:t>
            </a:r>
            <a:endParaRPr lang="en-US" sz="1200" dirty="0" smtClean="0">
              <a:latin typeface="Courier"/>
              <a:cs typeface="Courier"/>
            </a:endParaRPr>
          </a:p>
          <a:p>
            <a:r>
              <a:rPr lang="en-US" sz="1200" dirty="0">
                <a:latin typeface="Courier"/>
                <a:cs typeface="Courier"/>
              </a:rPr>
              <a:t> </a:t>
            </a:r>
            <a:r>
              <a:rPr lang="en-US" sz="1200" dirty="0" smtClean="0">
                <a:latin typeface="Courier"/>
                <a:cs typeface="Courier"/>
              </a:rPr>
              <a:t>             Entry</a:t>
            </a:r>
            <a:r>
              <a:rPr lang="en-US" sz="1200" dirty="0">
                <a:latin typeface="Courier"/>
                <a:cs typeface="Courier"/>
              </a:rPr>
              <a:t>&lt;K,V&gt; b){</a:t>
            </a:r>
          </a:p>
          <a:p>
            <a:r>
              <a:rPr lang="en-US" sz="1200" dirty="0" smtClean="0">
                <a:latin typeface="Courier"/>
                <a:cs typeface="Courier"/>
              </a:rPr>
              <a:t>   return </a:t>
            </a:r>
            <a:r>
              <a:rPr lang="en-US" sz="1200" dirty="0" err="1">
                <a:latin typeface="Courier"/>
                <a:cs typeface="Courier"/>
              </a:rPr>
              <a:t>comp.compare</a:t>
            </a:r>
            <a:r>
              <a:rPr lang="en-US" sz="1200" dirty="0">
                <a:latin typeface="Courier"/>
                <a:cs typeface="Courier"/>
              </a:rPr>
              <a:t>(</a:t>
            </a:r>
            <a:r>
              <a:rPr lang="en-US" sz="1200" dirty="0" err="1">
                <a:latin typeface="Courier"/>
                <a:cs typeface="Courier"/>
              </a:rPr>
              <a:t>a.getKey</a:t>
            </a:r>
            <a:r>
              <a:rPr lang="en-US" sz="1200" dirty="0">
                <a:latin typeface="Courier"/>
                <a:cs typeface="Courier"/>
              </a:rPr>
              <a:t>(), </a:t>
            </a:r>
            <a:endParaRPr lang="en-US" sz="1200" dirty="0" smtClean="0">
              <a:latin typeface="Courier"/>
              <a:cs typeface="Courier"/>
            </a:endParaRPr>
          </a:p>
          <a:p>
            <a:r>
              <a:rPr lang="en-US" sz="1200" dirty="0">
                <a:latin typeface="Courier"/>
                <a:cs typeface="Courier"/>
              </a:rPr>
              <a:t> </a:t>
            </a:r>
            <a:r>
              <a:rPr lang="en-US" sz="1200" dirty="0" smtClean="0">
                <a:latin typeface="Courier"/>
                <a:cs typeface="Courier"/>
              </a:rPr>
              <a:t>                           </a:t>
            </a:r>
            <a:r>
              <a:rPr lang="en-US" sz="1200" dirty="0" err="1" smtClean="0">
                <a:latin typeface="Courier"/>
                <a:cs typeface="Courier"/>
              </a:rPr>
              <a:t>b.getKey</a:t>
            </a:r>
            <a:r>
              <a:rPr lang="en-US" sz="1200" dirty="0">
                <a:latin typeface="Courier"/>
                <a:cs typeface="Courier"/>
              </a:rPr>
              <a:t>()</a:t>
            </a:r>
            <a:r>
              <a:rPr lang="en-US" sz="1200" dirty="0" smtClean="0">
                <a:latin typeface="Courier"/>
                <a:cs typeface="Courier"/>
              </a:rPr>
              <a:t>); }</a:t>
            </a:r>
            <a:endParaRPr lang="en-US" sz="1200" dirty="0">
              <a:latin typeface="Courier"/>
              <a:cs typeface="Courier"/>
            </a:endParaRPr>
          </a:p>
          <a:p>
            <a:r>
              <a:rPr lang="en-US" sz="1200" dirty="0">
                <a:latin typeface="Courier"/>
                <a:cs typeface="Courier"/>
              </a:rPr>
              <a:t>	</a:t>
            </a:r>
          </a:p>
          <a:p>
            <a:r>
              <a:rPr lang="en-US" sz="1200" dirty="0" smtClean="0">
                <a:latin typeface="Courier"/>
                <a:cs typeface="Courier"/>
              </a:rPr>
              <a:t>protected </a:t>
            </a:r>
            <a:r>
              <a:rPr lang="en-US" sz="1200" dirty="0" err="1">
                <a:latin typeface="Courier"/>
                <a:cs typeface="Courier"/>
              </a:rPr>
              <a:t>boolean</a:t>
            </a:r>
            <a:r>
              <a:rPr lang="en-US" sz="1200" dirty="0">
                <a:latin typeface="Courier"/>
                <a:cs typeface="Courier"/>
              </a:rPr>
              <a:t> </a:t>
            </a:r>
            <a:r>
              <a:rPr lang="en-US" sz="1200" dirty="0" err="1">
                <a:latin typeface="Courier"/>
                <a:cs typeface="Courier"/>
              </a:rPr>
              <a:t>checkKey</a:t>
            </a:r>
            <a:r>
              <a:rPr lang="en-US" sz="1200" dirty="0">
                <a:latin typeface="Courier"/>
                <a:cs typeface="Courier"/>
              </a:rPr>
              <a:t>(K key) throws </a:t>
            </a:r>
            <a:r>
              <a:rPr lang="en-US" sz="1200" dirty="0" err="1">
                <a:latin typeface="Courier"/>
                <a:cs typeface="Courier"/>
              </a:rPr>
              <a:t>IllegalArgumentException</a:t>
            </a:r>
            <a:r>
              <a:rPr lang="en-US" sz="1200" dirty="0">
                <a:latin typeface="Courier"/>
                <a:cs typeface="Courier"/>
              </a:rPr>
              <a:t>{</a:t>
            </a:r>
          </a:p>
          <a:p>
            <a:r>
              <a:rPr lang="en-US" sz="1200" dirty="0">
                <a:latin typeface="Courier"/>
                <a:cs typeface="Courier"/>
              </a:rPr>
              <a:t>	</a:t>
            </a:r>
            <a:r>
              <a:rPr lang="en-US" sz="1200" dirty="0" smtClean="0">
                <a:latin typeface="Courier"/>
                <a:cs typeface="Courier"/>
              </a:rPr>
              <a:t>try</a:t>
            </a:r>
            <a:r>
              <a:rPr lang="en-US" sz="1200" dirty="0">
                <a:latin typeface="Courier"/>
                <a:cs typeface="Courier"/>
              </a:rPr>
              <a:t>{</a:t>
            </a:r>
          </a:p>
          <a:p>
            <a:r>
              <a:rPr lang="en-US" sz="1200" dirty="0">
                <a:latin typeface="Courier"/>
                <a:cs typeface="Courier"/>
              </a:rPr>
              <a:t>		</a:t>
            </a:r>
            <a:r>
              <a:rPr lang="en-US" sz="1200" dirty="0" smtClean="0">
                <a:latin typeface="Courier"/>
                <a:cs typeface="Courier"/>
              </a:rPr>
              <a:t>return </a:t>
            </a:r>
            <a:r>
              <a:rPr lang="en-US" sz="1200" dirty="0">
                <a:latin typeface="Courier"/>
                <a:cs typeface="Courier"/>
              </a:rPr>
              <a:t>(</a:t>
            </a:r>
            <a:r>
              <a:rPr lang="en-US" sz="1200" dirty="0" err="1">
                <a:latin typeface="Courier"/>
                <a:cs typeface="Courier"/>
              </a:rPr>
              <a:t>comp.compare</a:t>
            </a:r>
            <a:r>
              <a:rPr lang="en-US" sz="1200" dirty="0">
                <a:latin typeface="Courier"/>
                <a:cs typeface="Courier"/>
              </a:rPr>
              <a:t>(key, key)==0);</a:t>
            </a:r>
          </a:p>
          <a:p>
            <a:r>
              <a:rPr lang="en-US" sz="1200" dirty="0">
                <a:latin typeface="Courier"/>
                <a:cs typeface="Courier"/>
              </a:rPr>
              <a:t>	</a:t>
            </a:r>
            <a:r>
              <a:rPr lang="en-US" sz="1200" dirty="0" smtClean="0">
                <a:latin typeface="Courier"/>
                <a:cs typeface="Courier"/>
              </a:rPr>
              <a:t>}</a:t>
            </a:r>
            <a:r>
              <a:rPr lang="en-US" sz="1200" dirty="0">
                <a:latin typeface="Courier"/>
                <a:cs typeface="Courier"/>
              </a:rPr>
              <a:t>catch(</a:t>
            </a:r>
            <a:r>
              <a:rPr lang="en-US" sz="1200" dirty="0" err="1">
                <a:latin typeface="Courier"/>
                <a:cs typeface="Courier"/>
              </a:rPr>
              <a:t>ClassCastException</a:t>
            </a:r>
            <a:r>
              <a:rPr lang="en-US" sz="1200" dirty="0">
                <a:latin typeface="Courier"/>
                <a:cs typeface="Courier"/>
              </a:rPr>
              <a:t> e)</a:t>
            </a:r>
            <a:r>
              <a:rPr lang="en-US" sz="1200" dirty="0" smtClean="0">
                <a:latin typeface="Courier"/>
                <a:cs typeface="Courier"/>
              </a:rPr>
              <a:t>{</a:t>
            </a:r>
            <a:r>
              <a:rPr lang="en-US" sz="1200" dirty="0">
                <a:latin typeface="Courier"/>
                <a:cs typeface="Courier"/>
              </a:rPr>
              <a:t>		</a:t>
            </a:r>
            <a:endParaRPr lang="en-US" sz="1200" dirty="0" smtClean="0">
              <a:latin typeface="Courier"/>
              <a:cs typeface="Courier"/>
            </a:endParaRPr>
          </a:p>
          <a:p>
            <a:r>
              <a:rPr lang="en-US" sz="1200" dirty="0">
                <a:latin typeface="Courier"/>
                <a:cs typeface="Courier"/>
              </a:rPr>
              <a:t> </a:t>
            </a:r>
            <a:r>
              <a:rPr lang="en-US" sz="1200" dirty="0" smtClean="0">
                <a:latin typeface="Courier"/>
                <a:cs typeface="Courier"/>
              </a:rPr>
              <a:t>     throw </a:t>
            </a:r>
            <a:r>
              <a:rPr lang="en-US" sz="1200" dirty="0">
                <a:latin typeface="Courier"/>
                <a:cs typeface="Courier"/>
              </a:rPr>
              <a:t>new </a:t>
            </a:r>
            <a:r>
              <a:rPr lang="en-US" sz="1200" dirty="0" smtClean="0">
                <a:latin typeface="Courier"/>
                <a:cs typeface="Courier"/>
              </a:rPr>
              <a:t>     </a:t>
            </a:r>
          </a:p>
          <a:p>
            <a:r>
              <a:rPr lang="en-US" sz="1200" dirty="0">
                <a:latin typeface="Courier"/>
                <a:cs typeface="Courier"/>
              </a:rPr>
              <a:t> </a:t>
            </a:r>
            <a:r>
              <a:rPr lang="en-US" sz="1200" dirty="0" smtClean="0">
                <a:latin typeface="Courier"/>
                <a:cs typeface="Courier"/>
              </a:rPr>
              <a:t>   </a:t>
            </a:r>
            <a:r>
              <a:rPr lang="en-US" sz="1200" dirty="0" err="1" smtClean="0">
                <a:latin typeface="Courier"/>
                <a:cs typeface="Courier"/>
              </a:rPr>
              <a:t>IllegalArgumentException</a:t>
            </a:r>
            <a:r>
              <a:rPr lang="en-US" sz="1200" dirty="0">
                <a:latin typeface="Courier"/>
                <a:cs typeface="Courier"/>
              </a:rPr>
              <a:t>("Incompatible key")</a:t>
            </a:r>
            <a:r>
              <a:rPr lang="en-US" sz="1200" dirty="0" smtClean="0">
                <a:latin typeface="Courier"/>
                <a:cs typeface="Courier"/>
              </a:rPr>
              <a:t>;}</a:t>
            </a:r>
            <a:endParaRPr lang="en-US" sz="1200" dirty="0">
              <a:latin typeface="Courier"/>
              <a:cs typeface="Courier"/>
            </a:endParaRPr>
          </a:p>
          <a:p>
            <a:r>
              <a:rPr lang="en-US" sz="1200" dirty="0" smtClean="0">
                <a:latin typeface="Courier"/>
                <a:cs typeface="Courier"/>
              </a:rPr>
              <a:t>}</a:t>
            </a:r>
            <a:endParaRPr lang="en-US" sz="1200" dirty="0">
              <a:latin typeface="Courier"/>
              <a:cs typeface="Courier"/>
            </a:endParaRPr>
          </a:p>
          <a:p>
            <a:r>
              <a:rPr lang="en-US" sz="1200" dirty="0">
                <a:latin typeface="Courier"/>
                <a:cs typeface="Courier"/>
              </a:rPr>
              <a:t>	</a:t>
            </a:r>
            <a:endParaRPr lang="en-US" sz="1200" dirty="0" smtClean="0">
              <a:latin typeface="Courier"/>
              <a:cs typeface="Courier"/>
            </a:endParaRPr>
          </a:p>
          <a:p>
            <a:r>
              <a:rPr lang="en-US" sz="1200" dirty="0" smtClean="0">
                <a:latin typeface="Courier"/>
                <a:cs typeface="Courier"/>
              </a:rPr>
              <a:t>public </a:t>
            </a:r>
            <a:r>
              <a:rPr lang="en-US" sz="1200" dirty="0" err="1">
                <a:latin typeface="Courier"/>
                <a:cs typeface="Courier"/>
              </a:rPr>
              <a:t>boolean</a:t>
            </a:r>
            <a:r>
              <a:rPr lang="en-US" sz="1200" dirty="0">
                <a:latin typeface="Courier"/>
                <a:cs typeface="Courier"/>
              </a:rPr>
              <a:t> </a:t>
            </a:r>
            <a:r>
              <a:rPr lang="en-US" sz="1200" dirty="0" err="1">
                <a:latin typeface="Courier"/>
                <a:cs typeface="Courier"/>
              </a:rPr>
              <a:t>isEmpty</a:t>
            </a:r>
            <a:r>
              <a:rPr lang="en-US" sz="1200" dirty="0">
                <a:latin typeface="Courier"/>
                <a:cs typeface="Courier"/>
              </a:rPr>
              <a:t>(){ </a:t>
            </a:r>
            <a:r>
              <a:rPr lang="en-US" sz="1200" dirty="0" smtClean="0">
                <a:latin typeface="Courier"/>
                <a:cs typeface="Courier"/>
              </a:rPr>
              <a:t>return size</a:t>
            </a:r>
            <a:r>
              <a:rPr lang="en-US" sz="1200" dirty="0">
                <a:latin typeface="Courier"/>
                <a:cs typeface="Courier"/>
              </a:rPr>
              <a:t>()==0; }</a:t>
            </a:r>
          </a:p>
          <a:p>
            <a:r>
              <a:rPr lang="en-US" sz="1200" dirty="0">
                <a:latin typeface="Courier"/>
                <a:cs typeface="Courier"/>
              </a:rPr>
              <a:t>}</a:t>
            </a:r>
          </a:p>
        </p:txBody>
      </p:sp>
    </p:spTree>
    <p:extLst>
      <p:ext uri="{BB962C8B-B14F-4D97-AF65-F5344CB8AC3E}">
        <p14:creationId xmlns:p14="http://schemas.microsoft.com/office/powerpoint/2010/main" val="48611709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charset="0"/>
                <a:ea typeface="Arial" charset="0"/>
                <a:cs typeface="Arial" charset="0"/>
              </a:rPr>
              <a:t>Sorted Priority Queue</a:t>
            </a:r>
            <a:endParaRPr lang="en-US" dirty="0">
              <a:latin typeface="Arial" charset="0"/>
              <a:ea typeface="Arial" charset="0"/>
              <a:cs typeface="Arial" charset="0"/>
            </a:endParaRPr>
          </a:p>
        </p:txBody>
      </p:sp>
      <p:sp>
        <p:nvSpPr>
          <p:cNvPr id="4" name="Rectangle 3"/>
          <p:cNvSpPr/>
          <p:nvPr/>
        </p:nvSpPr>
        <p:spPr>
          <a:xfrm>
            <a:off x="457200" y="1642497"/>
            <a:ext cx="7799951" cy="4832092"/>
          </a:xfrm>
          <a:prstGeom prst="rect">
            <a:avLst/>
          </a:prstGeom>
        </p:spPr>
        <p:txBody>
          <a:bodyPr wrap="square">
            <a:spAutoFit/>
          </a:bodyPr>
          <a:lstStyle/>
          <a:p>
            <a:r>
              <a:rPr lang="en-US" sz="1400" smtClean="0"/>
              <a:t>import java.util.Comparator;</a:t>
            </a:r>
          </a:p>
          <a:p>
            <a:r>
              <a:rPr lang="en-US" sz="1400" smtClean="0"/>
              <a:t>import Lecture8.LinkedPositionalList.*</a:t>
            </a:r>
          </a:p>
          <a:p>
            <a:endParaRPr lang="en-US" sz="1400" smtClean="0"/>
          </a:p>
          <a:p>
            <a:r>
              <a:rPr lang="en-US" sz="1400" smtClean="0"/>
              <a:t>public class SortedPriorityQueue&lt;K,V&gt; extends AbstractPriorityQueue&lt;K, V&gt; {</a:t>
            </a:r>
          </a:p>
          <a:p>
            <a:r>
              <a:rPr lang="en-US" sz="1400" smtClean="0"/>
              <a:t>	</a:t>
            </a:r>
          </a:p>
          <a:p>
            <a:r>
              <a:rPr lang="en-US" sz="1400" smtClean="0"/>
              <a:t>	private PositionalList&lt;Entry&lt;K,V&gt;&gt; list = new LinkedPositionalList&lt;Entry&lt;K,V&gt;&gt;();</a:t>
            </a:r>
          </a:p>
          <a:p>
            <a:r>
              <a:rPr lang="en-US" sz="1400" smtClean="0"/>
              <a:t>	public SortedPriorityQueue( ) { super( ); }</a:t>
            </a:r>
          </a:p>
          <a:p>
            <a:r>
              <a:rPr lang="en-US" sz="1400" smtClean="0"/>
              <a:t>	public SortedPriorityQueue(Comparator&lt;K&gt; comp) { super(comp); }</a:t>
            </a:r>
          </a:p>
          <a:p>
            <a:r>
              <a:rPr lang="en-US" sz="1400" smtClean="0"/>
              <a:t>	public int size() {</a:t>
            </a:r>
          </a:p>
          <a:p>
            <a:r>
              <a:rPr lang="en-US" sz="1400" smtClean="0"/>
              <a:t>		return list.size();</a:t>
            </a:r>
          </a:p>
          <a:p>
            <a:r>
              <a:rPr lang="en-US" sz="1400" smtClean="0"/>
              <a:t>	}</a:t>
            </a:r>
          </a:p>
          <a:p>
            <a:r>
              <a:rPr lang="en-US" sz="1400" smtClean="0"/>
              <a:t>	</a:t>
            </a:r>
          </a:p>
          <a:p>
            <a:r>
              <a:rPr lang="en-US" sz="1400" smtClean="0"/>
              <a:t>	public Entry&lt;K, V&gt; insert(K key, V value) throws IllegalArgumentException {</a:t>
            </a:r>
          </a:p>
          <a:p>
            <a:r>
              <a:rPr lang="en-US" sz="1400" smtClean="0"/>
              <a:t>		checkKey(key);</a:t>
            </a:r>
          </a:p>
          <a:p>
            <a:r>
              <a:rPr lang="en-US" sz="1400" smtClean="0"/>
              <a:t>		Entry&lt;K,V&gt; newest = new PQEntry&lt;K, V&gt;(key,value);</a:t>
            </a:r>
          </a:p>
          <a:p>
            <a:r>
              <a:rPr lang="en-US" sz="1400" smtClean="0"/>
              <a:t>		Position&lt;Entry&lt;K,V&gt;&gt; walk = list.last();</a:t>
            </a:r>
          </a:p>
          <a:p>
            <a:r>
              <a:rPr lang="en-US" sz="1400" smtClean="0"/>
              <a:t>		while(walk != null &amp;&amp; compare(newest , walk.getElement()) &lt; 0)</a:t>
            </a:r>
          </a:p>
          <a:p>
            <a:r>
              <a:rPr lang="en-US" sz="1400" smtClean="0"/>
              <a:t>			walk = list.before(walk);</a:t>
            </a:r>
          </a:p>
          <a:p>
            <a:r>
              <a:rPr lang="en-US" sz="1400" smtClean="0"/>
              <a:t>		if(walk==null) </a:t>
            </a:r>
          </a:p>
          <a:p>
            <a:r>
              <a:rPr lang="en-US" sz="1400" smtClean="0"/>
              <a:t>			list.addFirst(newest);</a:t>
            </a:r>
          </a:p>
          <a:p>
            <a:r>
              <a:rPr lang="en-US" sz="1400" smtClean="0"/>
              <a:t>		return newest;</a:t>
            </a:r>
          </a:p>
          <a:p>
            <a:r>
              <a:rPr lang="en-US" sz="1400" smtClean="0"/>
              <a:t>	}</a:t>
            </a:r>
            <a:endParaRPr lang="en-US" sz="1400" dirty="0"/>
          </a:p>
        </p:txBody>
      </p:sp>
    </p:spTree>
    <p:extLst>
      <p:ext uri="{BB962C8B-B14F-4D97-AF65-F5344CB8AC3E}">
        <p14:creationId xmlns:p14="http://schemas.microsoft.com/office/powerpoint/2010/main" val="114228970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charset="0"/>
                <a:ea typeface="Arial" charset="0"/>
                <a:cs typeface="Arial" charset="0"/>
              </a:rPr>
              <a:t>Sorted Priority Queue</a:t>
            </a:r>
            <a:endParaRPr lang="en-US" dirty="0">
              <a:latin typeface="Arial" charset="0"/>
              <a:ea typeface="Arial" charset="0"/>
              <a:cs typeface="Arial" charset="0"/>
            </a:endParaRPr>
          </a:p>
        </p:txBody>
      </p:sp>
      <p:sp>
        <p:nvSpPr>
          <p:cNvPr id="4" name="Rectangle 3"/>
          <p:cNvSpPr/>
          <p:nvPr/>
        </p:nvSpPr>
        <p:spPr>
          <a:xfrm>
            <a:off x="457200" y="1752600"/>
            <a:ext cx="4572000" cy="2554545"/>
          </a:xfrm>
          <a:prstGeom prst="rect">
            <a:avLst/>
          </a:prstGeom>
        </p:spPr>
        <p:txBody>
          <a:bodyPr>
            <a:spAutoFit/>
          </a:bodyPr>
          <a:lstStyle/>
          <a:p>
            <a:r>
              <a:rPr lang="en-US" sz="1600" dirty="0"/>
              <a:t>public Entry&lt;K, V&gt; min() {</a:t>
            </a:r>
          </a:p>
          <a:p>
            <a:r>
              <a:rPr lang="en-US" sz="1600" dirty="0"/>
              <a:t>		if(</a:t>
            </a:r>
            <a:r>
              <a:rPr lang="en-US" sz="1600" dirty="0" err="1"/>
              <a:t>list.isEmpty</a:t>
            </a:r>
            <a:r>
              <a:rPr lang="en-US" sz="1600" dirty="0"/>
              <a:t>()) return null; </a:t>
            </a:r>
          </a:p>
          <a:p>
            <a:r>
              <a:rPr lang="en-US" sz="1600" dirty="0"/>
              <a:t>		return </a:t>
            </a:r>
            <a:r>
              <a:rPr lang="en-US" sz="1600" dirty="0" err="1"/>
              <a:t>list.first</a:t>
            </a:r>
            <a:r>
              <a:rPr lang="en-US" sz="1600" dirty="0"/>
              <a:t>().</a:t>
            </a:r>
            <a:r>
              <a:rPr lang="en-US" sz="1600" dirty="0" err="1"/>
              <a:t>getElement</a:t>
            </a:r>
            <a:r>
              <a:rPr lang="en-US" sz="1600" dirty="0"/>
              <a:t>();</a:t>
            </a:r>
          </a:p>
          <a:p>
            <a:r>
              <a:rPr lang="en-US" sz="1600" dirty="0"/>
              <a:t>	}</a:t>
            </a:r>
          </a:p>
          <a:p>
            <a:r>
              <a:rPr lang="en-US" sz="1600" dirty="0"/>
              <a:t>	public Entry&lt;K, V&gt; </a:t>
            </a:r>
            <a:r>
              <a:rPr lang="en-US" sz="1600" dirty="0" err="1"/>
              <a:t>removeMin</a:t>
            </a:r>
            <a:r>
              <a:rPr lang="en-US" sz="1600" dirty="0"/>
              <a:t>() {</a:t>
            </a:r>
          </a:p>
          <a:p>
            <a:r>
              <a:rPr lang="en-US" sz="1600" dirty="0"/>
              <a:t>		if(</a:t>
            </a:r>
            <a:r>
              <a:rPr lang="en-US" sz="1600" dirty="0" err="1"/>
              <a:t>list.isEmpty</a:t>
            </a:r>
            <a:r>
              <a:rPr lang="en-US" sz="1600" dirty="0"/>
              <a:t>()) return null;</a:t>
            </a:r>
          </a:p>
          <a:p>
            <a:r>
              <a:rPr lang="en-US" sz="1600" dirty="0"/>
              <a:t>		return </a:t>
            </a:r>
            <a:r>
              <a:rPr lang="en-US" sz="1600" dirty="0" err="1"/>
              <a:t>list.remove</a:t>
            </a:r>
            <a:r>
              <a:rPr lang="en-US" sz="1600" dirty="0"/>
              <a:t>(</a:t>
            </a:r>
            <a:r>
              <a:rPr lang="en-US" sz="1600" dirty="0" err="1"/>
              <a:t>list.first</a:t>
            </a:r>
            <a:r>
              <a:rPr lang="en-US" sz="1600" dirty="0"/>
              <a:t>());</a:t>
            </a:r>
          </a:p>
          <a:p>
            <a:r>
              <a:rPr lang="en-US" sz="1600" dirty="0"/>
              <a:t>	}</a:t>
            </a:r>
          </a:p>
          <a:p>
            <a:endParaRPr lang="en-US" sz="1600" dirty="0"/>
          </a:p>
          <a:p>
            <a:r>
              <a:rPr lang="en-US" sz="1600" dirty="0" smtClean="0"/>
              <a:t>} //end of </a:t>
            </a:r>
            <a:r>
              <a:rPr lang="en-US" sz="1600" dirty="0" err="1" smtClean="0"/>
              <a:t>SortedPrirotyQueue</a:t>
            </a:r>
            <a:r>
              <a:rPr lang="en-US" sz="1600" dirty="0" smtClean="0"/>
              <a:t> class</a:t>
            </a:r>
            <a:endParaRPr lang="en-US" sz="1600" dirty="0"/>
          </a:p>
        </p:txBody>
      </p:sp>
    </p:spTree>
    <p:extLst>
      <p:ext uri="{BB962C8B-B14F-4D97-AF65-F5344CB8AC3E}">
        <p14:creationId xmlns:p14="http://schemas.microsoft.com/office/powerpoint/2010/main" val="46044167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mtClean="0">
                <a:latin typeface="Arial" charset="0"/>
                <a:ea typeface="Arial" charset="0"/>
                <a:cs typeface="Arial" charset="0"/>
              </a:rPr>
              <a:t>Lab 3: Group </a:t>
            </a:r>
            <a:r>
              <a:rPr lang="en-US" dirty="0" smtClean="0">
                <a:latin typeface="Arial" charset="0"/>
                <a:ea typeface="Arial" charset="0"/>
                <a:cs typeface="Arial" charset="0"/>
              </a:rPr>
              <a:t>Activity </a:t>
            </a:r>
            <a:endParaRPr lang="en-US" dirty="0">
              <a:latin typeface="Arial" charset="0"/>
              <a:ea typeface="Arial" charset="0"/>
              <a:cs typeface="Arial" charset="0"/>
            </a:endParaRPr>
          </a:p>
        </p:txBody>
      </p:sp>
      <p:sp>
        <p:nvSpPr>
          <p:cNvPr id="3" name="Content Placeholder 2"/>
          <p:cNvSpPr>
            <a:spLocks noGrp="1"/>
          </p:cNvSpPr>
          <p:nvPr>
            <p:ph idx="1"/>
          </p:nvPr>
        </p:nvSpPr>
        <p:spPr/>
        <p:txBody>
          <a:bodyPr>
            <a:normAutofit lnSpcReduction="10000"/>
          </a:bodyPr>
          <a:lstStyle/>
          <a:p>
            <a:r>
              <a:rPr lang="en-US" dirty="0" smtClean="0"/>
              <a:t>In an air-traffic control center, an agent assigns priority to ready-to-land airplanes. Higher priority is given to the connective flights with short-period connections. Every flight has a </a:t>
            </a:r>
            <a:r>
              <a:rPr lang="en-US" dirty="0" err="1" smtClean="0"/>
              <a:t>flightNumber</a:t>
            </a:r>
            <a:r>
              <a:rPr lang="en-US" dirty="0" smtClean="0"/>
              <a:t>, pilot name, number of passengers, and whether or not that flight is connective. Design a data definition class “</a:t>
            </a:r>
            <a:r>
              <a:rPr lang="en-US" dirty="0" err="1" smtClean="0"/>
              <a:t>Flight.java</a:t>
            </a:r>
            <a:r>
              <a:rPr lang="en-US" dirty="0" smtClean="0"/>
              <a:t>” to model the above description. Then design an implementation class that assigns appropriate priorities to the flights, and provides landing service to flights according to their assigned priority. Use </a:t>
            </a:r>
            <a:r>
              <a:rPr lang="en-US" dirty="0" err="1" smtClean="0"/>
              <a:t>PriorotyQueue</a:t>
            </a:r>
            <a:r>
              <a:rPr lang="en-US" dirty="0" smtClean="0"/>
              <a:t> code supplement on BB.</a:t>
            </a:r>
          </a:p>
        </p:txBody>
      </p:sp>
    </p:spTree>
    <p:extLst>
      <p:ext uri="{BB962C8B-B14F-4D97-AF65-F5344CB8AC3E}">
        <p14:creationId xmlns:p14="http://schemas.microsoft.com/office/powerpoint/2010/main" val="19178059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03238"/>
            <a:ext cx="8229600" cy="868362"/>
          </a:xfrm>
        </p:spPr>
        <p:txBody>
          <a:bodyPr>
            <a:normAutofit fontScale="90000"/>
          </a:bodyPr>
          <a:lstStyle/>
          <a:p>
            <a:pPr algn="l"/>
            <a:r>
              <a:rPr lang="en-US" dirty="0" smtClean="0">
                <a:latin typeface="Arial" charset="0"/>
                <a:ea typeface="Arial" charset="0"/>
                <a:cs typeface="Arial" charset="0"/>
              </a:rPr>
              <a:t>Linked </a:t>
            </a:r>
            <a:r>
              <a:rPr lang="en-US" smtClean="0">
                <a:latin typeface="Arial" charset="0"/>
                <a:ea typeface="Arial" charset="0"/>
                <a:cs typeface="Arial" charset="0"/>
              </a:rPr>
              <a:t>Structure for </a:t>
            </a:r>
            <a:r>
              <a:rPr lang="en-US" dirty="0" smtClean="0">
                <a:latin typeface="Arial" charset="0"/>
                <a:ea typeface="Arial" charset="0"/>
                <a:cs typeface="Arial" charset="0"/>
              </a:rPr>
              <a:t>General Trees</a:t>
            </a:r>
            <a:endParaRPr lang="en-US" dirty="0">
              <a:latin typeface="Arial" charset="0"/>
              <a:ea typeface="Arial" charset="0"/>
              <a:cs typeface="Arial" charset="0"/>
            </a:endParaRPr>
          </a:p>
        </p:txBody>
      </p:sp>
      <p:pic>
        <p:nvPicPr>
          <p:cNvPr id="4" name="Content Placeholder 3" descr="Screen Shot 2014-10-21 at 2.46.13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41807" t="47529" r="35133" b="33233"/>
          <a:stretch/>
        </p:blipFill>
        <p:spPr>
          <a:xfrm>
            <a:off x="1007282" y="1839507"/>
            <a:ext cx="7248890" cy="3401626"/>
          </a:xfrm>
        </p:spPr>
      </p:pic>
    </p:spTree>
    <p:extLst>
      <p:ext uri="{BB962C8B-B14F-4D97-AF65-F5344CB8AC3E}">
        <p14:creationId xmlns:p14="http://schemas.microsoft.com/office/powerpoint/2010/main" val="14523607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mtClean="0">
                <a:latin typeface="Arial" charset="0"/>
                <a:ea typeface="Arial" charset="0"/>
                <a:cs typeface="Arial" charset="0"/>
              </a:rPr>
              <a:t>Tree Interface</a:t>
            </a:r>
            <a:endParaRPr lang="en-US" dirty="0">
              <a:latin typeface="Arial" charset="0"/>
              <a:ea typeface="Arial" charset="0"/>
              <a:cs typeface="Arial" charset="0"/>
            </a:endParaRPr>
          </a:p>
        </p:txBody>
      </p:sp>
      <p:pic>
        <p:nvPicPr>
          <p:cNvPr id="4" name="Content Placeholder 3" descr="Screen Shot 2014-10-21 at 1.27.26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39501" t="43429" r="33004" b="31341"/>
          <a:stretch/>
        </p:blipFill>
        <p:spPr>
          <a:xfrm>
            <a:off x="732692" y="1839506"/>
            <a:ext cx="8060986" cy="4160788"/>
          </a:xfrm>
        </p:spPr>
      </p:pic>
    </p:spTree>
    <p:extLst>
      <p:ext uri="{BB962C8B-B14F-4D97-AF65-F5344CB8AC3E}">
        <p14:creationId xmlns:p14="http://schemas.microsoft.com/office/powerpoint/2010/main" val="15277077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503238"/>
            <a:ext cx="8229600" cy="868362"/>
          </a:xfrm>
        </p:spPr>
        <p:txBody>
          <a:bodyPr>
            <a:noAutofit/>
          </a:bodyPr>
          <a:lstStyle/>
          <a:p>
            <a:pPr algn="l"/>
            <a:r>
              <a:rPr lang="en-US" sz="3200" dirty="0" smtClean="0">
                <a:latin typeface="Arial" charset="0"/>
                <a:ea typeface="Arial" charset="0"/>
                <a:cs typeface="Arial" charset="0"/>
              </a:rPr>
              <a:t>Running </a:t>
            </a:r>
            <a:r>
              <a:rPr lang="en-US" sz="3200" smtClean="0">
                <a:latin typeface="Arial" charset="0"/>
                <a:ea typeface="Arial" charset="0"/>
                <a:cs typeface="Arial" charset="0"/>
              </a:rPr>
              <a:t>Times of </a:t>
            </a:r>
            <a:r>
              <a:rPr lang="en-US" sz="3200" dirty="0" smtClean="0">
                <a:latin typeface="Arial" charset="0"/>
                <a:ea typeface="Arial" charset="0"/>
                <a:cs typeface="Arial" charset="0"/>
              </a:rPr>
              <a:t>The Accessor </a:t>
            </a:r>
            <a:r>
              <a:rPr lang="en-US" sz="3200" smtClean="0">
                <a:latin typeface="Arial" charset="0"/>
                <a:ea typeface="Arial" charset="0"/>
                <a:cs typeface="Arial" charset="0"/>
              </a:rPr>
              <a:t>Methods of </a:t>
            </a:r>
            <a:r>
              <a:rPr lang="en-US" sz="3200" dirty="0">
                <a:latin typeface="Arial" charset="0"/>
                <a:ea typeface="Arial" charset="0"/>
                <a:cs typeface="Arial" charset="0"/>
              </a:rPr>
              <a:t>a</a:t>
            </a:r>
            <a:r>
              <a:rPr lang="en-US" sz="3200" smtClean="0">
                <a:latin typeface="Arial" charset="0"/>
                <a:ea typeface="Arial" charset="0"/>
                <a:cs typeface="Arial" charset="0"/>
              </a:rPr>
              <a:t>n </a:t>
            </a:r>
            <a:r>
              <a:rPr lang="en-US" sz="3200" dirty="0" smtClean="0">
                <a:latin typeface="Arial" charset="0"/>
                <a:ea typeface="Arial" charset="0"/>
                <a:cs typeface="Arial" charset="0"/>
              </a:rPr>
              <a:t>N- Node General Tree</a:t>
            </a:r>
            <a:endParaRPr lang="en-US" sz="3200" dirty="0">
              <a:latin typeface="Arial" charset="0"/>
              <a:ea typeface="Arial" charset="0"/>
              <a:cs typeface="Arial" charset="0"/>
            </a:endParaRPr>
          </a:p>
        </p:txBody>
      </p:sp>
      <p:pic>
        <p:nvPicPr>
          <p:cNvPr id="4" name="Content Placeholder 3" descr="Screen Shot 2014-10-21 at 2.47.29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44467" t="54468" r="36374" b="32786"/>
          <a:stretch/>
        </p:blipFill>
        <p:spPr>
          <a:xfrm>
            <a:off x="1562015" y="2394277"/>
            <a:ext cx="6710111" cy="2511074"/>
          </a:xfrm>
        </p:spPr>
      </p:pic>
    </p:spTree>
    <p:extLst>
      <p:ext uri="{BB962C8B-B14F-4D97-AF65-F5344CB8AC3E}">
        <p14:creationId xmlns:p14="http://schemas.microsoft.com/office/powerpoint/2010/main" val="8693177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charset="0"/>
                <a:ea typeface="Arial" charset="0"/>
                <a:cs typeface="Arial" charset="0"/>
              </a:rPr>
              <a:t>Binary Tree</a:t>
            </a:r>
            <a:endParaRPr lang="en-US" dirty="0">
              <a:latin typeface="Arial" charset="0"/>
              <a:ea typeface="Arial" charset="0"/>
              <a:cs typeface="Arial" charset="0"/>
            </a:endParaRPr>
          </a:p>
        </p:txBody>
      </p:sp>
      <p:pic>
        <p:nvPicPr>
          <p:cNvPr id="3079" name="Picture 7" descr="http://mathworld.wolfram.com/images/eps-gif/CompleteBinaryTree_1000.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1575" y="2883125"/>
            <a:ext cx="3924300" cy="2371726"/>
          </a:xfrm>
          <a:prstGeom prst="rect">
            <a:avLst/>
          </a:prstGeom>
          <a:noFill/>
          <a:extLst>
            <a:ext uri="{909E8E84-426E-40dd-AFC4-6F175D3DCCD1}">
              <a14:hiddenFill xmlns:a14="http://schemas.microsoft.com/office/drawing/2010/main" xmlns="">
                <a:solidFill>
                  <a:srgbClr val="FFFFFF"/>
                </a:solidFill>
              </a14:hiddenFill>
            </a:ext>
          </a:extLst>
        </p:spPr>
      </p:pic>
      <p:sp>
        <p:nvSpPr>
          <p:cNvPr id="7" name="TextBox 6"/>
          <p:cNvSpPr txBox="1"/>
          <p:nvPr/>
        </p:nvSpPr>
        <p:spPr>
          <a:xfrm>
            <a:off x="7184572" y="2915782"/>
            <a:ext cx="960519" cy="369332"/>
          </a:xfrm>
          <a:prstGeom prst="rect">
            <a:avLst/>
          </a:prstGeom>
          <a:noFill/>
        </p:spPr>
        <p:txBody>
          <a:bodyPr wrap="none" rtlCol="0">
            <a:spAutoFit/>
          </a:bodyPr>
          <a:lstStyle/>
          <a:p>
            <a:r>
              <a:rPr lang="en-US" dirty="0" smtClean="0"/>
              <a:t>Level 1</a:t>
            </a:r>
            <a:endParaRPr lang="en-US" dirty="0"/>
          </a:p>
        </p:txBody>
      </p:sp>
      <p:cxnSp>
        <p:nvCxnSpPr>
          <p:cNvPr id="9" name="Straight Arrow Connector 8"/>
          <p:cNvCxnSpPr/>
          <p:nvPr/>
        </p:nvCxnSpPr>
        <p:spPr>
          <a:xfrm>
            <a:off x="4593771" y="3189514"/>
            <a:ext cx="2438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336971" y="3437514"/>
            <a:ext cx="960519" cy="369332"/>
          </a:xfrm>
          <a:prstGeom prst="rect">
            <a:avLst/>
          </a:prstGeom>
          <a:noFill/>
        </p:spPr>
        <p:txBody>
          <a:bodyPr wrap="none" rtlCol="0">
            <a:spAutoFit/>
          </a:bodyPr>
          <a:lstStyle/>
          <a:p>
            <a:r>
              <a:rPr lang="en-US" dirty="0" smtClean="0"/>
              <a:t>Level 2</a:t>
            </a:r>
            <a:endParaRPr lang="en-US" dirty="0"/>
          </a:p>
        </p:txBody>
      </p:sp>
      <p:cxnSp>
        <p:nvCxnSpPr>
          <p:cNvPr id="16" name="Straight Arrow Connector 15"/>
          <p:cNvCxnSpPr/>
          <p:nvPr/>
        </p:nvCxnSpPr>
        <p:spPr>
          <a:xfrm>
            <a:off x="5706691" y="3622180"/>
            <a:ext cx="147788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336971" y="3839896"/>
            <a:ext cx="960519" cy="369332"/>
          </a:xfrm>
          <a:prstGeom prst="rect">
            <a:avLst/>
          </a:prstGeom>
          <a:noFill/>
        </p:spPr>
        <p:txBody>
          <a:bodyPr wrap="none" rtlCol="0">
            <a:spAutoFit/>
          </a:bodyPr>
          <a:lstStyle/>
          <a:p>
            <a:r>
              <a:rPr lang="en-US" dirty="0" smtClean="0"/>
              <a:t>Level 3</a:t>
            </a:r>
            <a:endParaRPr lang="en-US" dirty="0"/>
          </a:p>
        </p:txBody>
      </p:sp>
      <p:cxnSp>
        <p:nvCxnSpPr>
          <p:cNvPr id="19" name="Straight Arrow Connector 18"/>
          <p:cNvCxnSpPr/>
          <p:nvPr/>
        </p:nvCxnSpPr>
        <p:spPr>
          <a:xfrm>
            <a:off x="6186950" y="4068988"/>
            <a:ext cx="115002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372205" y="4361628"/>
            <a:ext cx="960519" cy="369332"/>
          </a:xfrm>
          <a:prstGeom prst="rect">
            <a:avLst/>
          </a:prstGeom>
          <a:noFill/>
        </p:spPr>
        <p:txBody>
          <a:bodyPr wrap="none" rtlCol="0">
            <a:spAutoFit/>
          </a:bodyPr>
          <a:lstStyle/>
          <a:p>
            <a:r>
              <a:rPr lang="en-US" dirty="0" smtClean="0"/>
              <a:t>Level 4</a:t>
            </a:r>
            <a:endParaRPr lang="en-US" dirty="0"/>
          </a:p>
        </p:txBody>
      </p:sp>
      <p:cxnSp>
        <p:nvCxnSpPr>
          <p:cNvPr id="22" name="Straight Arrow Connector 21"/>
          <p:cNvCxnSpPr>
            <a:endCxn id="21" idx="1"/>
          </p:cNvCxnSpPr>
          <p:nvPr/>
        </p:nvCxnSpPr>
        <p:spPr>
          <a:xfrm>
            <a:off x="6365875" y="4546294"/>
            <a:ext cx="100633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flipV="1">
            <a:off x="1469571" y="3437514"/>
            <a:ext cx="1338943" cy="587048"/>
          </a:xfrm>
          <a:prstGeom prst="line">
            <a:avLst/>
          </a:prstGeom>
        </p:spPr>
        <p:style>
          <a:lnRef idx="1">
            <a:schemeClr val="accent2"/>
          </a:lnRef>
          <a:fillRef idx="0">
            <a:schemeClr val="accent2"/>
          </a:fillRef>
          <a:effectRef idx="0">
            <a:schemeClr val="accent2"/>
          </a:effectRef>
          <a:fontRef idx="minor">
            <a:schemeClr val="tx1"/>
          </a:fontRef>
        </p:style>
      </p:cxnSp>
      <p:cxnSp>
        <p:nvCxnSpPr>
          <p:cNvPr id="26" name="Straight Connector 25"/>
          <p:cNvCxnSpPr/>
          <p:nvPr/>
        </p:nvCxnSpPr>
        <p:spPr>
          <a:xfrm flipH="1" flipV="1">
            <a:off x="1469571" y="3437514"/>
            <a:ext cx="2329543" cy="631474"/>
          </a:xfrm>
          <a:prstGeom prst="line">
            <a:avLst/>
          </a:prstGeom>
        </p:spPr>
        <p:style>
          <a:lnRef idx="1">
            <a:schemeClr val="accent2"/>
          </a:lnRef>
          <a:fillRef idx="0">
            <a:schemeClr val="accent2"/>
          </a:fillRef>
          <a:effectRef idx="0">
            <a:schemeClr val="accent2"/>
          </a:effectRef>
          <a:fontRef idx="minor">
            <a:schemeClr val="tx1"/>
          </a:fontRef>
        </p:style>
      </p:cxnSp>
      <p:sp>
        <p:nvSpPr>
          <p:cNvPr id="29" name="TextBox 28"/>
          <p:cNvSpPr txBox="1"/>
          <p:nvPr/>
        </p:nvSpPr>
        <p:spPr>
          <a:xfrm>
            <a:off x="299356" y="3004848"/>
            <a:ext cx="3233578" cy="369332"/>
          </a:xfrm>
          <a:prstGeom prst="rect">
            <a:avLst/>
          </a:prstGeom>
          <a:noFill/>
        </p:spPr>
        <p:txBody>
          <a:bodyPr wrap="none" rtlCol="0">
            <a:spAutoFit/>
          </a:bodyPr>
          <a:lstStyle/>
          <a:p>
            <a:r>
              <a:rPr lang="en-US" dirty="0" smtClean="0"/>
              <a:t>Siblings/ Children of node 2</a:t>
            </a:r>
            <a:endParaRPr lang="en-US" dirty="0"/>
          </a:p>
        </p:txBody>
      </p:sp>
      <p:cxnSp>
        <p:nvCxnSpPr>
          <p:cNvPr id="30" name="Straight Connector 29"/>
          <p:cNvCxnSpPr/>
          <p:nvPr/>
        </p:nvCxnSpPr>
        <p:spPr>
          <a:xfrm flipH="1" flipV="1">
            <a:off x="4136571" y="2797629"/>
            <a:ext cx="267155" cy="302820"/>
          </a:xfrm>
          <a:prstGeom prst="line">
            <a:avLst/>
          </a:prstGeom>
        </p:spPr>
        <p:style>
          <a:lnRef idx="1">
            <a:schemeClr val="accent2"/>
          </a:lnRef>
          <a:fillRef idx="0">
            <a:schemeClr val="accent2"/>
          </a:fillRef>
          <a:effectRef idx="0">
            <a:schemeClr val="accent2"/>
          </a:effectRef>
          <a:fontRef idx="minor">
            <a:schemeClr val="tx1"/>
          </a:fontRef>
        </p:style>
      </p:cxnSp>
      <p:sp>
        <p:nvSpPr>
          <p:cNvPr id="34" name="TextBox 33"/>
          <p:cNvSpPr txBox="1"/>
          <p:nvPr/>
        </p:nvSpPr>
        <p:spPr>
          <a:xfrm>
            <a:off x="3725490" y="2349725"/>
            <a:ext cx="704039" cy="369332"/>
          </a:xfrm>
          <a:prstGeom prst="rect">
            <a:avLst/>
          </a:prstGeom>
          <a:noFill/>
        </p:spPr>
        <p:txBody>
          <a:bodyPr wrap="none" rtlCol="0">
            <a:spAutoFit/>
          </a:bodyPr>
          <a:lstStyle/>
          <a:p>
            <a:r>
              <a:rPr lang="en-US" dirty="0" smtClean="0"/>
              <a:t>Root</a:t>
            </a:r>
            <a:endParaRPr lang="en-US" dirty="0"/>
          </a:p>
        </p:txBody>
      </p:sp>
      <p:cxnSp>
        <p:nvCxnSpPr>
          <p:cNvPr id="35" name="Straight Arrow Connector 34"/>
          <p:cNvCxnSpPr/>
          <p:nvPr/>
        </p:nvCxnSpPr>
        <p:spPr>
          <a:xfrm>
            <a:off x="5005161" y="5014380"/>
            <a:ext cx="100633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227917" y="4883360"/>
            <a:ext cx="960519" cy="369332"/>
          </a:xfrm>
          <a:prstGeom prst="rect">
            <a:avLst/>
          </a:prstGeom>
          <a:noFill/>
        </p:spPr>
        <p:txBody>
          <a:bodyPr wrap="none" rtlCol="0">
            <a:spAutoFit/>
          </a:bodyPr>
          <a:lstStyle/>
          <a:p>
            <a:r>
              <a:rPr lang="en-US" dirty="0" smtClean="0"/>
              <a:t>Level 5</a:t>
            </a:r>
            <a:endParaRPr lang="en-US" dirty="0"/>
          </a:p>
        </p:txBody>
      </p:sp>
    </p:spTree>
    <p:extLst>
      <p:ext uri="{BB962C8B-B14F-4D97-AF65-F5344CB8AC3E}">
        <p14:creationId xmlns:p14="http://schemas.microsoft.com/office/powerpoint/2010/main" val="129252665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Inkwell">
  <a:themeElements>
    <a:clrScheme name="Inkwell">
      <a:dk1>
        <a:sysClr val="windowText" lastClr="000000"/>
      </a:dk1>
      <a:lt1>
        <a:sysClr val="window" lastClr="FFFFFF"/>
      </a:lt1>
      <a:dk2>
        <a:srgbClr val="584D2E"/>
      </a:dk2>
      <a:lt2>
        <a:srgbClr val="EFE7C3"/>
      </a:lt2>
      <a:accent1>
        <a:srgbClr val="860908"/>
      </a:accent1>
      <a:accent2>
        <a:srgbClr val="4A0505"/>
      </a:accent2>
      <a:accent3>
        <a:srgbClr val="7A500A"/>
      </a:accent3>
      <a:accent4>
        <a:srgbClr val="C47810"/>
      </a:accent4>
      <a:accent5>
        <a:srgbClr val="827752"/>
      </a:accent5>
      <a:accent6>
        <a:srgbClr val="B5BB83"/>
      </a:accent6>
      <a:hlink>
        <a:srgbClr val="C47810"/>
      </a:hlink>
      <a:folHlink>
        <a:srgbClr val="F0A43A"/>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nkwell">
      <a:fillStyleLst>
        <a:solidFill>
          <a:schemeClr val="phClr"/>
        </a:solidFill>
        <a:blipFill rotWithShape="1">
          <a:blip xmlns:r="http://schemas.openxmlformats.org/officeDocument/2006/relationships" r:embed="rId1">
            <a:duotone>
              <a:schemeClr val="phClr">
                <a:shade val="30000"/>
              </a:schemeClr>
              <a:schemeClr val="phClr">
                <a:alpha val="10000"/>
                <a:satMod val="120000"/>
              </a:schemeClr>
            </a:duotone>
          </a:blip>
          <a:stretch/>
        </a:blipFill>
        <a:blipFill rotWithShape="1">
          <a:blip xmlns:r="http://schemas.openxmlformats.org/officeDocument/2006/relationships" r:embed="rId2">
            <a:duotone>
              <a:schemeClr val="phClr">
                <a:shade val="30000"/>
                <a:satMod val="150000"/>
              </a:schemeClr>
              <a:schemeClr val="phClr">
                <a:alpha val="10000"/>
                <a:satMod val="120000"/>
              </a:schemeClr>
            </a:duotone>
          </a:blip>
          <a:stretch/>
        </a:blipFill>
      </a:fillStyleLst>
      <a:lnStyleLst>
        <a:ln w="12700" cap="flat" cmpd="sng" algn="ctr">
          <a:solidFill>
            <a:schemeClr val="phClr">
              <a:shade val="95000"/>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101600" dist="38100" dir="5400000" rotWithShape="0">
              <a:srgbClr val="000000">
                <a:alpha val="75000"/>
              </a:srgbClr>
            </a:outerShdw>
          </a:effectLst>
        </a:effectStyle>
        <a:effectStyle>
          <a:effectLst>
            <a:outerShdw blurRad="38100" dist="25400" dir="5400000" rotWithShape="0">
              <a:srgbClr val="000000">
                <a:alpha val="75000"/>
              </a:srgbClr>
            </a:outerShdw>
            <a:softEdge rad="25400"/>
          </a:effectLst>
        </a:effectStyle>
      </a:effectStyleLst>
      <a:bgFillStyleLst>
        <a:blipFill rotWithShape="1">
          <a:blip xmlns:r="http://schemas.openxmlformats.org/officeDocument/2006/relationships" r:embed="rId3"/>
          <a:stretch/>
        </a:blipFill>
        <a:blipFill rotWithShape="1">
          <a:blip xmlns:r="http://schemas.openxmlformats.org/officeDocument/2006/relationships" r:embed="rId4"/>
          <a:stretch/>
        </a:blipFill>
        <a:blipFill rotWithShape="1">
          <a:blip xmlns:r="http://schemas.openxmlformats.org/officeDocument/2006/relationships" r:embed="rId5"/>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Inkwell.thmx</Template>
  <TotalTime>5319</TotalTime>
  <Words>2840</Words>
  <Application>Microsoft Macintosh PowerPoint</Application>
  <PresentationFormat>On-screen Show (4:3)</PresentationFormat>
  <Paragraphs>587</Paragraphs>
  <Slides>56</Slides>
  <Notes>12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56</vt:i4>
      </vt:variant>
    </vt:vector>
  </HeadingPairs>
  <TitlesOfParts>
    <vt:vector size="69" baseType="lpstr">
      <vt:lpstr>Apple Symbols</vt:lpstr>
      <vt:lpstr>Arial Black</vt:lpstr>
      <vt:lpstr>Calibri</vt:lpstr>
      <vt:lpstr>Courier</vt:lpstr>
      <vt:lpstr>Courier New</vt:lpstr>
      <vt:lpstr>Impact</vt:lpstr>
      <vt:lpstr>Rockwell</vt:lpstr>
      <vt:lpstr>Symbol</vt:lpstr>
      <vt:lpstr>Tahoma</vt:lpstr>
      <vt:lpstr>Times New Roman</vt:lpstr>
      <vt:lpstr>Wingdings</vt:lpstr>
      <vt:lpstr>Arial</vt:lpstr>
      <vt:lpstr>Inkwell</vt:lpstr>
      <vt:lpstr>IT306</vt:lpstr>
      <vt:lpstr>PowerPoint Presentation</vt:lpstr>
      <vt:lpstr>Tree: Non-linear Data Structure</vt:lpstr>
      <vt:lpstr>Tree</vt:lpstr>
      <vt:lpstr>Tree Operations</vt:lpstr>
      <vt:lpstr>Linked Structure for General Trees</vt:lpstr>
      <vt:lpstr>Tree Interface</vt:lpstr>
      <vt:lpstr>Running Times of The Accessor Methods of an N- Node General Tree</vt:lpstr>
      <vt:lpstr>Binary Tree</vt:lpstr>
      <vt:lpstr>Binary tree</vt:lpstr>
      <vt:lpstr>Binary Tree</vt:lpstr>
      <vt:lpstr>More terminology</vt:lpstr>
      <vt:lpstr>What Type of Tree?</vt:lpstr>
      <vt:lpstr>Binary Tree Applications</vt:lpstr>
      <vt:lpstr>Binary Tree</vt:lpstr>
      <vt:lpstr>Computing Depth/Height of a Tree</vt:lpstr>
      <vt:lpstr>Computing Height of a Tree</vt:lpstr>
      <vt:lpstr>Array implementation of Binary Tree</vt:lpstr>
      <vt:lpstr>LinkedList Implementation of Binary Tree</vt:lpstr>
      <vt:lpstr>Traversal</vt:lpstr>
      <vt:lpstr>Traversal Algorithms</vt:lpstr>
      <vt:lpstr>Practice</vt:lpstr>
      <vt:lpstr>Exercise</vt:lpstr>
      <vt:lpstr>Binary Tree Interface</vt:lpstr>
      <vt:lpstr>BST (Binary Search Tree): Insert</vt:lpstr>
      <vt:lpstr>Insertion</vt:lpstr>
      <vt:lpstr>Insertion</vt:lpstr>
      <vt:lpstr>Delete</vt:lpstr>
      <vt:lpstr>Delete</vt:lpstr>
      <vt:lpstr>Delete</vt:lpstr>
      <vt:lpstr>Priority Queue</vt:lpstr>
      <vt:lpstr>Recap: Queue Operations</vt:lpstr>
      <vt:lpstr>Recap: Stack vs queue</vt:lpstr>
      <vt:lpstr>Recap: Queue Functions</vt:lpstr>
      <vt:lpstr>Priority Queue</vt:lpstr>
      <vt:lpstr>Priority queue (PQ)</vt:lpstr>
      <vt:lpstr>Entry</vt:lpstr>
      <vt:lpstr>Comparator</vt:lpstr>
      <vt:lpstr>Priority Queue Sorting</vt:lpstr>
      <vt:lpstr>Run this Example</vt:lpstr>
      <vt:lpstr>PQ Operations</vt:lpstr>
      <vt:lpstr>Example 9.1</vt:lpstr>
      <vt:lpstr>Sequence-based Priority Queue</vt:lpstr>
      <vt:lpstr>Operation Complexity (Sorted List)</vt:lpstr>
      <vt:lpstr>Operation Complexity (Unsorted List)</vt:lpstr>
      <vt:lpstr>Sorted vs. Unsorted PQ (insert, min, removemin, size , isempty)</vt:lpstr>
      <vt:lpstr>Selection-Sort</vt:lpstr>
      <vt:lpstr>Selection-Sort Example</vt:lpstr>
      <vt:lpstr>Insertion-Sort</vt:lpstr>
      <vt:lpstr>Insertion-Sort Example</vt:lpstr>
      <vt:lpstr>Entry , PriorityQueue Interfaces</vt:lpstr>
      <vt:lpstr>Default Comparator</vt:lpstr>
      <vt:lpstr>Abstract Priority Queue</vt:lpstr>
      <vt:lpstr>Sorted Priority Queue</vt:lpstr>
      <vt:lpstr>Sorted Priority Queue</vt:lpstr>
      <vt:lpstr>Lab 3: Group Activity </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IT306</dc:title>
  <dc:creator>srafatir</dc:creator>
  <cp:lastModifiedBy>Microsoft Office User</cp:lastModifiedBy>
  <cp:revision>349</cp:revision>
  <dcterms:created xsi:type="dcterms:W3CDTF">2014-08-27T22:12:02Z</dcterms:created>
  <dcterms:modified xsi:type="dcterms:W3CDTF">2018-04-03T17:13:29Z</dcterms:modified>
</cp:coreProperties>
</file>